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23" r:id="rId12"/>
    <p:sldId id="324" r:id="rId13"/>
    <p:sldId id="268" r:id="rId14"/>
    <p:sldId id="270" r:id="rId15"/>
    <p:sldId id="271" r:id="rId16"/>
    <p:sldId id="338" r:id="rId17"/>
    <p:sldId id="325" r:id="rId18"/>
    <p:sldId id="272" r:id="rId19"/>
    <p:sldId id="326" r:id="rId20"/>
    <p:sldId id="273" r:id="rId21"/>
    <p:sldId id="274" r:id="rId22"/>
    <p:sldId id="275" r:id="rId23"/>
    <p:sldId id="276" r:id="rId24"/>
    <p:sldId id="327" r:id="rId25"/>
    <p:sldId id="328" r:id="rId26"/>
    <p:sldId id="352" r:id="rId27"/>
    <p:sldId id="353" r:id="rId28"/>
    <p:sldId id="354" r:id="rId29"/>
    <p:sldId id="355" r:id="rId30"/>
    <p:sldId id="356" r:id="rId31"/>
    <p:sldId id="357" r:id="rId32"/>
    <p:sldId id="358" r:id="rId33"/>
    <p:sldId id="277" r:id="rId34"/>
    <p:sldId id="329" r:id="rId35"/>
    <p:sldId id="278" r:id="rId36"/>
    <p:sldId id="331" r:id="rId37"/>
    <p:sldId id="330" r:id="rId38"/>
    <p:sldId id="279" r:id="rId39"/>
    <p:sldId id="332" r:id="rId40"/>
    <p:sldId id="322" r:id="rId41"/>
    <p:sldId id="321" r:id="rId42"/>
    <p:sldId id="320" r:id="rId43"/>
    <p:sldId id="282" r:id="rId44"/>
    <p:sldId id="283" r:id="rId45"/>
    <p:sldId id="284" r:id="rId46"/>
    <p:sldId id="285" r:id="rId47"/>
    <p:sldId id="286" r:id="rId48"/>
    <p:sldId id="349" r:id="rId49"/>
    <p:sldId id="350" r:id="rId50"/>
    <p:sldId id="351" r:id="rId51"/>
    <p:sldId id="288" r:id="rId52"/>
    <p:sldId id="346" r:id="rId53"/>
    <p:sldId id="347" r:id="rId54"/>
    <p:sldId id="348" r:id="rId55"/>
    <p:sldId id="289" r:id="rId56"/>
    <p:sldId id="290" r:id="rId57"/>
    <p:sldId id="359" r:id="rId58"/>
    <p:sldId id="291" r:id="rId59"/>
    <p:sldId id="292" r:id="rId60"/>
    <p:sldId id="293" r:id="rId61"/>
    <p:sldId id="339" r:id="rId62"/>
    <p:sldId id="294" r:id="rId63"/>
    <p:sldId id="342" r:id="rId64"/>
    <p:sldId id="343" r:id="rId65"/>
    <p:sldId id="344" r:id="rId66"/>
    <p:sldId id="295" r:id="rId67"/>
    <p:sldId id="340" r:id="rId68"/>
    <p:sldId id="341" r:id="rId69"/>
    <p:sldId id="297" r:id="rId70"/>
    <p:sldId id="335" r:id="rId71"/>
    <p:sldId id="336" r:id="rId72"/>
    <p:sldId id="298" r:id="rId73"/>
    <p:sldId id="301" r:id="rId74"/>
    <p:sldId id="319" r:id="rId75"/>
    <p:sldId id="314" r:id="rId76"/>
    <p:sldId id="315" r:id="rId77"/>
    <p:sldId id="317" r:id="rId78"/>
    <p:sldId id="305" r:id="rId79"/>
    <p:sldId id="300" r:id="rId80"/>
    <p:sldId id="311" r:id="rId81"/>
    <p:sldId id="312" r:id="rId82"/>
    <p:sldId id="313" r:id="rId83"/>
    <p:sldId id="303" r:id="rId84"/>
    <p:sldId id="316" r:id="rId85"/>
    <p:sldId id="306" r:id="rId86"/>
    <p:sldId id="307" r:id="rId87"/>
    <p:sldId id="308" r:id="rId88"/>
    <p:sldId id="309" r:id="rId89"/>
    <p:sldId id="310" r:id="rId9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5151"/>
    <a:srgbClr val="775973"/>
    <a:srgbClr val="F5F5F5"/>
    <a:srgbClr val="EEEEEE"/>
    <a:srgbClr val="4A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707" autoAdjust="0"/>
  </p:normalViewPr>
  <p:slideViewPr>
    <p:cSldViewPr snapToGrid="0">
      <p:cViewPr>
        <p:scale>
          <a:sx n="95" d="100"/>
          <a:sy n="95" d="100"/>
        </p:scale>
        <p:origin x="-378" y="-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1951577"/>
          </a:xfrm>
        </p:spPr>
        <p:txBody>
          <a:bodyPr anchor="b" anchorCtr="0"/>
          <a:lstStyle>
            <a:lvl1pPr algn="ctr"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r>
              <a:rPr lang="pl-PL" dirty="0" smtClean="0"/>
              <a:t>TYTUŁ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16951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 smtClean="0"/>
              <a:t>PODTYTUŁ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rójkąt prostokątny 11"/>
          <p:cNvSpPr/>
          <p:nvPr userDrawn="1"/>
        </p:nvSpPr>
        <p:spPr>
          <a:xfrm rot="5400000">
            <a:off x="0" y="0"/>
            <a:ext cx="2500009" cy="2500009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52933" cy="12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60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lko tytuł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6" name="Tytuł 1"/>
          <p:cNvSpPr txBox="1">
            <a:spLocks/>
          </p:cNvSpPr>
          <p:nvPr userDrawn="1"/>
        </p:nvSpPr>
        <p:spPr>
          <a:xfrm>
            <a:off x="0" y="1"/>
            <a:ext cx="10894979" cy="963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baseline="0">
                <a:solidFill>
                  <a:srgbClr val="4A3D53"/>
                </a:solidFill>
                <a:latin typeface="Geometr212 BkCn BT" panose="020B0603020204020204" pitchFamily="34" charset="0"/>
                <a:ea typeface="+mj-ea"/>
                <a:cs typeface="+mj-cs"/>
              </a:defRPr>
            </a:lvl1pPr>
          </a:lstStyle>
          <a:p>
            <a:endParaRPr lang="pl-PL"/>
          </a:p>
        </p:txBody>
      </p:sp>
      <p:pic>
        <p:nvPicPr>
          <p:cNvPr id="7" name="Obraz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1" name="Tytuł 1"/>
          <p:cNvSpPr>
            <a:spLocks noGrp="1"/>
          </p:cNvSpPr>
          <p:nvPr>
            <p:ph type="title" hasCustomPrompt="1"/>
          </p:nvPr>
        </p:nvSpPr>
        <p:spPr>
          <a:xfrm>
            <a:off x="0" y="-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TYTUŁ SLAJDU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6443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6235430"/>
            <a:ext cx="12192000" cy="62257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/>
          </a:p>
        </p:txBody>
      </p:sp>
      <p:sp>
        <p:nvSpPr>
          <p:cNvPr id="11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2328289" y="2344725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3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27553" y="2178909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4" hasCustomPrompt="1"/>
          </p:nvPr>
        </p:nvSpPr>
        <p:spPr>
          <a:xfrm>
            <a:off x="2328289" y="392358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</a:p>
        </p:txBody>
      </p:sp>
      <p:sp>
        <p:nvSpPr>
          <p:cNvPr id="15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1027553" y="375776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6" hasCustomPrompt="1"/>
          </p:nvPr>
        </p:nvSpPr>
        <p:spPr>
          <a:xfrm>
            <a:off x="7957293" y="2429031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</a:p>
        </p:txBody>
      </p:sp>
      <p:sp>
        <p:nvSpPr>
          <p:cNvPr id="17" name="Symbol zastępczy obrazu 11"/>
          <p:cNvSpPr>
            <a:spLocks noGrp="1"/>
          </p:cNvSpPr>
          <p:nvPr>
            <p:ph type="pic" sz="quarter" idx="17"/>
          </p:nvPr>
        </p:nvSpPr>
        <p:spPr>
          <a:xfrm>
            <a:off x="6656557" y="2263215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20" name="Symbol zastępczy obrazu 11"/>
          <p:cNvSpPr>
            <a:spLocks noGrp="1"/>
          </p:cNvSpPr>
          <p:nvPr>
            <p:ph type="pic" sz="quarter" idx="18"/>
          </p:nvPr>
        </p:nvSpPr>
        <p:spPr>
          <a:xfrm>
            <a:off x="6656557" y="3734711"/>
            <a:ext cx="1083418" cy="1082653"/>
          </a:xfrm>
          <a:prstGeom prst="ellipse">
            <a:avLst/>
          </a:prstGeom>
          <a:noFill/>
        </p:spPr>
        <p:txBody>
          <a:bodyPr/>
          <a:lstStyle>
            <a:lvl1pPr marL="0" indent="0">
              <a:buNone/>
              <a:defRPr b="1"/>
            </a:lvl1pPr>
          </a:lstStyle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22" name="Symbol zastępczy tekstu 2"/>
          <p:cNvSpPr>
            <a:spLocks noGrp="1"/>
          </p:cNvSpPr>
          <p:nvPr>
            <p:ph type="body" idx="19" hasCustomPrompt="1"/>
          </p:nvPr>
        </p:nvSpPr>
        <p:spPr>
          <a:xfrm>
            <a:off x="7957293" y="3919889"/>
            <a:ext cx="3206750" cy="751022"/>
          </a:xfrm>
        </p:spPr>
        <p:txBody>
          <a:bodyPr>
            <a:normAutofit/>
          </a:bodyPr>
          <a:lstStyle>
            <a:lvl1pPr marL="0" indent="0">
              <a:buNone/>
              <a:defRPr lang="pl-PL" sz="1800" b="0" i="0" smtClean="0">
                <a:solidFill>
                  <a:schemeClr val="bg1"/>
                </a:solidFill>
                <a:effectLst/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</a:p>
        </p:txBody>
      </p:sp>
    </p:spTree>
    <p:extLst>
      <p:ext uri="{BB962C8B-B14F-4D97-AF65-F5344CB8AC3E}">
        <p14:creationId xmlns:p14="http://schemas.microsoft.com/office/powerpoint/2010/main" val="654813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74603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lko tytuł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 hasCustomPrompt="1"/>
          </p:nvPr>
        </p:nvSpPr>
        <p:spPr>
          <a:xfrm>
            <a:off x="3586399" y="1034019"/>
            <a:ext cx="5024201" cy="678049"/>
          </a:xfrm>
        </p:spPr>
        <p:txBody>
          <a:bodyPr anchor="b"/>
          <a:lstStyle>
            <a:lvl1pPr algn="ctr">
              <a:defRPr sz="4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/>
          </a:p>
        </p:txBody>
      </p:sp>
      <p:pic>
        <p:nvPicPr>
          <p:cNvPr id="12" name="Obraz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9" y="0"/>
            <a:ext cx="2195209" cy="1034019"/>
          </a:xfrm>
          <a:prstGeom prst="rect">
            <a:avLst/>
          </a:prstGeom>
        </p:spPr>
      </p:pic>
      <p:sp>
        <p:nvSpPr>
          <p:cNvPr id="18" name="Prostokąt 17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rostokąt 20"/>
          <p:cNvSpPr/>
          <p:nvPr userDrawn="1"/>
        </p:nvSpPr>
        <p:spPr>
          <a:xfrm>
            <a:off x="0" y="4241259"/>
            <a:ext cx="12192000" cy="107005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Symbol zastępczy tekstu 5"/>
          <p:cNvSpPr>
            <a:spLocks noGrp="1"/>
          </p:cNvSpPr>
          <p:nvPr>
            <p:ph type="body" sz="quarter" idx="13" hasCustomPrompt="1"/>
          </p:nvPr>
        </p:nvSpPr>
        <p:spPr>
          <a:xfrm>
            <a:off x="593725" y="4465638"/>
            <a:ext cx="11118850" cy="1614487"/>
          </a:xfrm>
        </p:spPr>
        <p:txBody>
          <a:bodyPr>
            <a:normAutofit/>
          </a:bodyPr>
          <a:lstStyle>
            <a:lvl1pPr marL="0" indent="0" algn="ctr">
              <a:buNone/>
              <a:defRPr lang="pl-PL" sz="2000" b="0" i="0" smtClean="0">
                <a:solidFill>
                  <a:srgbClr val="515151"/>
                </a:solidFill>
                <a:effectLst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3729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5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0858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6" name="Symbol zastępczy obrazu 11"/>
          <p:cNvSpPr>
            <a:spLocks noGrp="1"/>
          </p:cNvSpPr>
          <p:nvPr>
            <p:ph type="pic" sz="quarter" idx="14"/>
          </p:nvPr>
        </p:nvSpPr>
        <p:spPr>
          <a:xfrm>
            <a:off x="49720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7" name="Symbol zastępczy obrazu 11"/>
          <p:cNvSpPr>
            <a:spLocks noGrp="1"/>
          </p:cNvSpPr>
          <p:nvPr>
            <p:ph type="pic" sz="quarter" idx="15"/>
          </p:nvPr>
        </p:nvSpPr>
        <p:spPr>
          <a:xfrm>
            <a:off x="8858250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12" name="Symbol zastępczy tekstu 11"/>
          <p:cNvSpPr>
            <a:spLocks noGrp="1"/>
          </p:cNvSpPr>
          <p:nvPr>
            <p:ph type="body" sz="quarter" idx="16" hasCustomPrompt="1"/>
          </p:nvPr>
        </p:nvSpPr>
        <p:spPr>
          <a:xfrm>
            <a:off x="739775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endParaRPr lang="pl-PL" dirty="0"/>
          </a:p>
        </p:txBody>
      </p:sp>
      <p:sp>
        <p:nvSpPr>
          <p:cNvPr id="18" name="Symbol zastępczy tekstu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228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endParaRPr lang="pl-PL" dirty="0"/>
          </a:p>
        </p:txBody>
      </p:sp>
      <p:sp>
        <p:nvSpPr>
          <p:cNvPr id="19" name="Symbol zastępczy tekstu 11"/>
          <p:cNvSpPr>
            <a:spLocks noGrp="1"/>
          </p:cNvSpPr>
          <p:nvPr>
            <p:ph type="body" sz="quarter" idx="18" hasCustomPrompt="1"/>
          </p:nvPr>
        </p:nvSpPr>
        <p:spPr>
          <a:xfrm>
            <a:off x="8509000" y="3910013"/>
            <a:ext cx="2946400" cy="154781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endParaRPr lang="pl-PL" dirty="0"/>
          </a:p>
        </p:txBody>
      </p:sp>
      <p:sp>
        <p:nvSpPr>
          <p:cNvPr id="20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TYTUŁ SLAJDU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3143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TYTUŁ SLAJDU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</p:spPr>
        <p:txBody>
          <a:bodyPr/>
          <a:lstStyle>
            <a:lvl1pPr marL="0" indent="0" algn="ctr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effectLst/>
        </p:spPr>
        <p:txBody>
          <a:bodyPr/>
          <a:lstStyle>
            <a:lvl1pPr marL="0" indent="0">
              <a:buNone/>
              <a:defRPr baseline="0">
                <a:solidFill>
                  <a:srgbClr val="775973"/>
                </a:solidFill>
                <a:effectLst/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 smtClean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Drugi poziom bla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blablablabla</a:t>
            </a:r>
            <a:r>
              <a:rPr lang="pl-PL" dirty="0" smtClean="0"/>
              <a:t> </a:t>
            </a:r>
            <a:r>
              <a:rPr lang="pl-PL" dirty="0" err="1" smtClean="0"/>
              <a:t>blablabl</a:t>
            </a:r>
            <a:r>
              <a:rPr lang="pl-PL" dirty="0" smtClean="0"/>
              <a:t> </a:t>
            </a:r>
            <a:r>
              <a:rPr lang="pl-PL" dirty="0" err="1" smtClean="0"/>
              <a:t>blablabla</a:t>
            </a:r>
            <a:r>
              <a:rPr lang="pl-PL" dirty="0" smtClean="0"/>
              <a:t> </a:t>
            </a:r>
            <a:r>
              <a:rPr lang="pl-PL" dirty="0" err="1" smtClean="0"/>
              <a:t>blablabl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755444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0894979" cy="963038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TYTUŁ SLAJDU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 hasCustomPrompt="1"/>
          </p:nvPr>
        </p:nvSpPr>
        <p:spPr>
          <a:xfrm>
            <a:off x="838200" y="4202349"/>
            <a:ext cx="10515600" cy="2075066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Symbol zastępczy obrazu 11"/>
          <p:cNvSpPr>
            <a:spLocks noGrp="1"/>
          </p:cNvSpPr>
          <p:nvPr>
            <p:ph type="pic" sz="quarter" idx="13"/>
          </p:nvPr>
        </p:nvSpPr>
        <p:spPr>
          <a:xfrm>
            <a:off x="1896488" y="1459537"/>
            <a:ext cx="2247900" cy="2246312"/>
          </a:xfrm>
          <a:prstGeom prst="ellipse">
            <a:avLst/>
          </a:prstGeom>
          <a:noFill/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16" name="Symbol zastępczy tekstu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9924" y="1755605"/>
            <a:ext cx="4406900" cy="505457"/>
          </a:xfrm>
          <a:noFill/>
          <a:effectLst/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 baseline="0"/>
            </a:lvl2pPr>
          </a:lstStyle>
          <a:p>
            <a:pPr lvl="0"/>
            <a:r>
              <a:rPr lang="pl-PL" dirty="0" smtClean="0"/>
              <a:t>TEKST TEKSTOWY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979" y="-23305"/>
            <a:ext cx="2195209" cy="1034019"/>
          </a:xfrm>
          <a:prstGeom prst="rect">
            <a:avLst/>
          </a:prstGeom>
        </p:spPr>
      </p:pic>
      <p:sp>
        <p:nvSpPr>
          <p:cNvPr id="20" name="Symbol zastępczy tekstu 19"/>
          <p:cNvSpPr>
            <a:spLocks noGrp="1"/>
          </p:cNvSpPr>
          <p:nvPr>
            <p:ph type="body" sz="quarter" idx="15" hasCustomPrompt="1"/>
          </p:nvPr>
        </p:nvSpPr>
        <p:spPr>
          <a:xfrm>
            <a:off x="4649788" y="2368550"/>
            <a:ext cx="4406900" cy="1336675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pl-PL" dirty="0" smtClean="0"/>
              <a:t>Drugi poziom bla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</a:t>
            </a:r>
            <a:r>
              <a:rPr lang="pl-PL" dirty="0" smtClean="0"/>
              <a:t> </a:t>
            </a:r>
            <a:r>
              <a:rPr lang="pl-PL" dirty="0" err="1" smtClean="0"/>
              <a:t>blablablabla</a:t>
            </a:r>
            <a:r>
              <a:rPr lang="pl-PL" dirty="0" smtClean="0"/>
              <a:t> </a:t>
            </a:r>
            <a:r>
              <a:rPr lang="pl-PL" dirty="0" err="1" smtClean="0"/>
              <a:t>blablabl</a:t>
            </a:r>
            <a:r>
              <a:rPr lang="pl-PL" dirty="0" smtClean="0"/>
              <a:t> </a:t>
            </a:r>
            <a:r>
              <a:rPr lang="pl-PL" dirty="0" err="1" smtClean="0"/>
              <a:t>blablabla</a:t>
            </a:r>
            <a:r>
              <a:rPr lang="pl-PL" dirty="0" smtClean="0"/>
              <a:t> </a:t>
            </a:r>
            <a:r>
              <a:rPr lang="pl-PL" dirty="0" err="1" smtClean="0"/>
              <a:t>blablabl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7119061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metr212 BkCn BT" panose="020B0603020204020204" pitchFamily="34" charset="0"/>
              </a:defRPr>
            </a:lvl1pPr>
          </a:lstStyle>
          <a:p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lang="pl-PL" b="0" i="0" smtClean="0">
                <a:solidFill>
                  <a:schemeClr val="bg1"/>
                </a:solidFill>
                <a:effectLst/>
                <a:latin typeface="Geometr212 BkCn BT" panose="020B0603020204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sp>
        <p:nvSpPr>
          <p:cNvPr id="7" name="Prostokąt 6"/>
          <p:cNvSpPr/>
          <p:nvPr userDrawn="1"/>
        </p:nvSpPr>
        <p:spPr>
          <a:xfrm>
            <a:off x="0" y="0"/>
            <a:ext cx="12192000" cy="963039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945" y="-35491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07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241260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1118679" y="1669913"/>
            <a:ext cx="9954639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1066800" y="1595335"/>
            <a:ext cx="10058400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Prostokąt 10"/>
          <p:cNvSpPr/>
          <p:nvPr userDrawn="1"/>
        </p:nvSpPr>
        <p:spPr>
          <a:xfrm>
            <a:off x="2841997" y="1595335"/>
            <a:ext cx="6478621" cy="301559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2892155" y="1111553"/>
            <a:ext cx="6378306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sp>
        <p:nvSpPr>
          <p:cNvPr id="14" name="Symbol zastępczy tekstu 13"/>
          <p:cNvSpPr>
            <a:spLocks noGrp="1"/>
          </p:cNvSpPr>
          <p:nvPr>
            <p:ph type="body" sz="quarter" idx="10" hasCustomPrompt="1"/>
          </p:nvPr>
        </p:nvSpPr>
        <p:spPr>
          <a:xfrm>
            <a:off x="1962637" y="2101781"/>
            <a:ext cx="8266721" cy="2421782"/>
          </a:xfrm>
        </p:spPr>
        <p:txBody>
          <a:bodyPr>
            <a:normAutofit/>
          </a:bodyPr>
          <a:lstStyle>
            <a:lvl1pPr marL="0" indent="0" algn="ctr">
              <a:buNone/>
              <a:defRPr lang="pl-PL" sz="2400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</a:t>
            </a:r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554625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78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 userDrawn="1"/>
        </p:nvSpPr>
        <p:spPr>
          <a:xfrm>
            <a:off x="0" y="4388795"/>
            <a:ext cx="12192000" cy="261674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610360" y="2701045"/>
            <a:ext cx="6177065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 userDrawn="1"/>
        </p:nvSpPr>
        <p:spPr>
          <a:xfrm>
            <a:off x="558480" y="2626467"/>
            <a:ext cx="6241451" cy="4027252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1" y="1232337"/>
            <a:ext cx="12191999" cy="717247"/>
          </a:xfrm>
          <a:solidFill>
            <a:srgbClr val="775973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45" y="123740"/>
            <a:ext cx="2195209" cy="1034019"/>
          </a:xfrm>
          <a:prstGeom prst="rect">
            <a:avLst/>
          </a:prstGeom>
        </p:spPr>
      </p:pic>
      <p:sp>
        <p:nvSpPr>
          <p:cNvPr id="12" name="Prostokąt 11"/>
          <p:cNvSpPr/>
          <p:nvPr userDrawn="1"/>
        </p:nvSpPr>
        <p:spPr>
          <a:xfrm>
            <a:off x="7299190" y="2701045"/>
            <a:ext cx="4285016" cy="402725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3"/>
          <p:cNvSpPr>
            <a:spLocks noGrp="1"/>
          </p:cNvSpPr>
          <p:nvPr>
            <p:ph type="pic" sz="quarter" idx="10"/>
          </p:nvPr>
        </p:nvSpPr>
        <p:spPr>
          <a:xfrm>
            <a:off x="7252485" y="2626468"/>
            <a:ext cx="4331503" cy="4027590"/>
          </a:xfrm>
          <a:solidFill>
            <a:srgbClr val="F5F5F5"/>
          </a:solidFill>
        </p:spPr>
        <p:txBody>
          <a:bodyPr/>
          <a:lstStyle/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1" hasCustomPrompt="1"/>
          </p:nvPr>
        </p:nvSpPr>
        <p:spPr>
          <a:xfrm>
            <a:off x="777875" y="2801938"/>
            <a:ext cx="5807075" cy="3676650"/>
          </a:xfrm>
        </p:spPr>
        <p:txBody>
          <a:bodyPr/>
          <a:lstStyle>
            <a:lvl1pPr marL="0" indent="0">
              <a:buNone/>
              <a:defRPr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 </a:t>
            </a:r>
            <a:r>
              <a:rPr lang="pl-PL" dirty="0" err="1" smtClean="0"/>
              <a:t>Morbi</a:t>
            </a:r>
            <a:r>
              <a:rPr lang="pl-PL" dirty="0" smtClean="0"/>
              <a:t> </a:t>
            </a:r>
            <a:r>
              <a:rPr lang="pl-PL" dirty="0" err="1" smtClean="0"/>
              <a:t>sagittis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</a:t>
            </a:r>
            <a:r>
              <a:rPr lang="pl-PL" dirty="0" err="1" smtClean="0"/>
              <a:t>tellus</a:t>
            </a:r>
            <a:r>
              <a:rPr lang="pl-PL" dirty="0" smtClean="0"/>
              <a:t>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. Class </a:t>
            </a:r>
            <a:r>
              <a:rPr lang="pl-PL" dirty="0" err="1" smtClean="0"/>
              <a:t>aptent</a:t>
            </a:r>
            <a:r>
              <a:rPr lang="pl-PL" dirty="0" smtClean="0"/>
              <a:t> </a:t>
            </a:r>
            <a:r>
              <a:rPr lang="pl-PL" dirty="0" err="1" smtClean="0"/>
              <a:t>taciti</a:t>
            </a:r>
            <a:r>
              <a:rPr lang="pl-PL" dirty="0" smtClean="0"/>
              <a:t> </a:t>
            </a:r>
            <a:r>
              <a:rPr lang="pl-PL" dirty="0" err="1" smtClean="0"/>
              <a:t>sociosqu</a:t>
            </a:r>
            <a:r>
              <a:rPr lang="pl-PL" dirty="0" smtClean="0"/>
              <a:t> ad </a:t>
            </a:r>
            <a:r>
              <a:rPr lang="pl-PL" dirty="0" err="1" smtClean="0"/>
              <a:t>litora</a:t>
            </a:r>
            <a:r>
              <a:rPr lang="pl-PL" dirty="0" smtClean="0"/>
              <a:t> </a:t>
            </a:r>
            <a:r>
              <a:rPr lang="pl-PL" dirty="0" err="1" smtClean="0"/>
              <a:t>torquent</a:t>
            </a:r>
            <a:r>
              <a:rPr lang="pl-PL" dirty="0" smtClean="0"/>
              <a:t> per </a:t>
            </a:r>
            <a:r>
              <a:rPr lang="pl-PL" dirty="0" err="1" smtClean="0"/>
              <a:t>conubia</a:t>
            </a:r>
            <a:r>
              <a:rPr lang="pl-PL" dirty="0" smtClean="0"/>
              <a:t> nostra, per </a:t>
            </a:r>
            <a:r>
              <a:rPr lang="pl-PL" dirty="0" err="1" smtClean="0"/>
              <a:t>inceptos</a:t>
            </a:r>
            <a:r>
              <a:rPr lang="pl-PL" dirty="0" smtClean="0"/>
              <a:t> </a:t>
            </a:r>
            <a:r>
              <a:rPr lang="pl-PL" dirty="0" err="1" smtClean="0"/>
              <a:t>himenaeos</a:t>
            </a:r>
            <a:r>
              <a:rPr lang="pl-PL" dirty="0" smtClean="0"/>
              <a:t>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73356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smtClean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smtClean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14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Porównani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/>
          <p:cNvSpPr/>
          <p:nvPr userDrawn="1"/>
        </p:nvSpPr>
        <p:spPr>
          <a:xfrm>
            <a:off x="838200" y="1681163"/>
            <a:ext cx="10515600" cy="5176837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0" y="919570"/>
            <a:ext cx="12192000" cy="656279"/>
          </a:xfrm>
          <a:solidFill>
            <a:srgbClr val="F5F5F5"/>
          </a:solidFill>
        </p:spPr>
        <p:txBody>
          <a:bodyPr>
            <a:normAutofit/>
          </a:bodyPr>
          <a:lstStyle>
            <a:lvl1pPr algn="ctr">
              <a:defRPr sz="3200" b="1">
                <a:solidFill>
                  <a:srgbClr val="4A3D53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noFill/>
        </p:spPr>
        <p:txBody>
          <a:bodyPr anchor="b"/>
          <a:lstStyle>
            <a:lvl1pPr marL="0" indent="0" algn="ctr">
              <a:buNone/>
              <a:defRPr sz="2400" b="1" baseline="0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smtClean="0"/>
              <a:t>LOREM IPSUM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>
                <a:solidFill>
                  <a:srgbClr val="515151"/>
                </a:solidFill>
                <a:latin typeface="+mj-lt"/>
              </a:defRPr>
            </a:lvl2pPr>
            <a:lvl3pPr>
              <a:defRPr>
                <a:solidFill>
                  <a:srgbClr val="515151"/>
                </a:solidFill>
                <a:latin typeface="+mj-lt"/>
              </a:defRPr>
            </a:lvl3pPr>
            <a:lvl4pPr>
              <a:defRPr>
                <a:solidFill>
                  <a:srgbClr val="515151"/>
                </a:solidFill>
                <a:latin typeface="+mj-lt"/>
              </a:defRPr>
            </a:lvl4pPr>
            <a:lvl5pPr>
              <a:defRPr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noFill/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775973"/>
                </a:solidFill>
                <a:latin typeface="Geometr212 BkCn BT" panose="020B06030202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 smtClean="0"/>
              <a:t>LOREM IPSUM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noFill/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15151"/>
                </a:solidFill>
                <a:latin typeface="+mj-lt"/>
              </a:defRPr>
            </a:lvl1pPr>
            <a:lvl2pPr>
              <a:defRPr sz="2400">
                <a:solidFill>
                  <a:srgbClr val="515151"/>
                </a:solidFill>
                <a:latin typeface="+mj-lt"/>
              </a:defRPr>
            </a:lvl2pPr>
            <a:lvl3pPr>
              <a:defRPr sz="2400">
                <a:solidFill>
                  <a:srgbClr val="515151"/>
                </a:solidFill>
                <a:latin typeface="+mj-lt"/>
              </a:defRPr>
            </a:lvl3pPr>
            <a:lvl4pPr>
              <a:defRPr sz="2400">
                <a:solidFill>
                  <a:srgbClr val="515151"/>
                </a:solidFill>
                <a:latin typeface="+mj-lt"/>
              </a:defRPr>
            </a:lvl4pPr>
            <a:lvl5pPr>
              <a:defRPr sz="2400">
                <a:solidFill>
                  <a:srgbClr val="515151"/>
                </a:solidFill>
                <a:latin typeface="+mj-lt"/>
              </a:defRPr>
            </a:lvl5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  <p:pic>
        <p:nvPicPr>
          <p:cNvPr id="10" name="Obraz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5" y="16904"/>
            <a:ext cx="1916349" cy="90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79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 userDrawn="1"/>
        </p:nvSpPr>
        <p:spPr>
          <a:xfrm>
            <a:off x="0" y="0"/>
            <a:ext cx="5183188" cy="6858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 userDrawn="1"/>
        </p:nvSpPr>
        <p:spPr>
          <a:xfrm>
            <a:off x="311286" y="-1"/>
            <a:ext cx="4460739" cy="2057400"/>
          </a:xfrm>
          <a:prstGeom prst="rect">
            <a:avLst/>
          </a:prstGeom>
          <a:solidFill>
            <a:srgbClr val="775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/>
          <p:cNvSpPr>
            <a:spLocks noGrp="1"/>
          </p:cNvSpPr>
          <p:nvPr>
            <p:ph type="title" hasCustomPrompt="1"/>
          </p:nvPr>
        </p:nvSpPr>
        <p:spPr>
          <a:xfrm>
            <a:off x="311286" y="1281002"/>
            <a:ext cx="4460739" cy="776397"/>
          </a:xfrm>
          <a:noFill/>
        </p:spPr>
        <p:txBody>
          <a:bodyPr anchor="b"/>
          <a:lstStyle>
            <a:lvl1pPr algn="ctr">
              <a:defRPr sz="3200" b="1">
                <a:solidFill>
                  <a:schemeClr val="bg1"/>
                </a:solidFill>
                <a:latin typeface="Geometr212 BkCn BT" panose="020B0603020204020204" pitchFamily="34" charset="0"/>
              </a:defRPr>
            </a:lvl1pPr>
          </a:lstStyle>
          <a:p>
            <a:r>
              <a:rPr lang="pl-PL" dirty="0" smtClean="0"/>
              <a:t>LOREM IPSUM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858000"/>
          </a:xfrm>
          <a:noFill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 hasCustomPrompt="1"/>
          </p:nvPr>
        </p:nvSpPr>
        <p:spPr>
          <a:xfrm>
            <a:off x="311286" y="2057400"/>
            <a:ext cx="4460739" cy="4800600"/>
          </a:xfrm>
          <a:solidFill>
            <a:srgbClr val="F5F5F5"/>
          </a:solidFill>
        </p:spPr>
        <p:txBody>
          <a:bodyPr/>
          <a:lstStyle>
            <a:lvl1pPr marL="0" indent="0">
              <a:buNone/>
              <a:defRPr lang="pl-PL" b="0" i="0" smtClean="0">
                <a:solidFill>
                  <a:srgbClr val="515151"/>
                </a:solidFill>
                <a:effectLst/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dirty="0" err="1" smtClean="0"/>
              <a:t>Lorem</a:t>
            </a:r>
            <a:r>
              <a:rPr lang="pl-PL" dirty="0" smtClean="0"/>
              <a:t> </a:t>
            </a:r>
            <a:r>
              <a:rPr lang="pl-PL" dirty="0" err="1" smtClean="0"/>
              <a:t>ipsum</a:t>
            </a:r>
            <a:r>
              <a:rPr lang="pl-PL" dirty="0" smtClean="0"/>
              <a:t> </a:t>
            </a:r>
            <a:r>
              <a:rPr lang="pl-PL" dirty="0" err="1" smtClean="0"/>
              <a:t>dolor</a:t>
            </a:r>
            <a:r>
              <a:rPr lang="pl-PL" dirty="0" smtClean="0"/>
              <a:t> sit </a:t>
            </a:r>
            <a:r>
              <a:rPr lang="pl-PL" dirty="0" err="1" smtClean="0"/>
              <a:t>amet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adipiscing</a:t>
            </a:r>
            <a:r>
              <a:rPr lang="pl-PL" dirty="0" smtClean="0"/>
              <a:t> elit. </a:t>
            </a:r>
            <a:r>
              <a:rPr lang="pl-PL" dirty="0" err="1" smtClean="0"/>
              <a:t>Donec</a:t>
            </a:r>
            <a:r>
              <a:rPr lang="pl-PL" dirty="0" smtClean="0"/>
              <a:t> </a:t>
            </a:r>
            <a:r>
              <a:rPr lang="pl-PL" dirty="0" err="1" smtClean="0"/>
              <a:t>pharetra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ex </a:t>
            </a:r>
            <a:r>
              <a:rPr lang="pl-PL" dirty="0" err="1" smtClean="0"/>
              <a:t>eu</a:t>
            </a:r>
            <a:r>
              <a:rPr lang="pl-PL" dirty="0" smtClean="0"/>
              <a:t> </a:t>
            </a:r>
            <a:r>
              <a:rPr lang="pl-PL" dirty="0" err="1" smtClean="0"/>
              <a:t>lacinia</a:t>
            </a:r>
            <a:r>
              <a:rPr lang="pl-PL" dirty="0" smtClean="0"/>
              <a:t>. </a:t>
            </a:r>
            <a:r>
              <a:rPr lang="pl-PL" dirty="0" err="1" smtClean="0"/>
              <a:t>Ut</a:t>
            </a:r>
            <a:r>
              <a:rPr lang="pl-PL" dirty="0" smtClean="0"/>
              <a:t> </a:t>
            </a:r>
            <a:r>
              <a:rPr lang="pl-PL" dirty="0" err="1" smtClean="0"/>
              <a:t>ac</a:t>
            </a:r>
            <a:r>
              <a:rPr lang="pl-PL" dirty="0" smtClean="0"/>
              <a:t> eros </a:t>
            </a:r>
            <a:r>
              <a:rPr lang="pl-PL" dirty="0" err="1" smtClean="0"/>
              <a:t>tellus</a:t>
            </a:r>
            <a:r>
              <a:rPr lang="pl-PL" dirty="0" smtClean="0"/>
              <a:t>. </a:t>
            </a:r>
            <a:r>
              <a:rPr lang="pl-PL" dirty="0" err="1" smtClean="0"/>
              <a:t>Sed</a:t>
            </a:r>
            <a:r>
              <a:rPr lang="pl-PL" dirty="0" smtClean="0"/>
              <a:t> elit </a:t>
            </a:r>
            <a:r>
              <a:rPr lang="pl-PL" dirty="0" err="1" smtClean="0"/>
              <a:t>leo</a:t>
            </a:r>
            <a:r>
              <a:rPr lang="pl-PL" dirty="0" smtClean="0"/>
              <a:t>, </a:t>
            </a:r>
            <a:r>
              <a:rPr lang="pl-PL" dirty="0" err="1" smtClean="0"/>
              <a:t>consectetur</a:t>
            </a:r>
            <a:r>
              <a:rPr lang="pl-PL" dirty="0" smtClean="0"/>
              <a:t> </a:t>
            </a:r>
            <a:r>
              <a:rPr lang="pl-PL" dirty="0" err="1" smtClean="0"/>
              <a:t>sed</a:t>
            </a:r>
            <a:r>
              <a:rPr lang="pl-PL" dirty="0" smtClean="0"/>
              <a:t> </a:t>
            </a:r>
            <a:r>
              <a:rPr lang="pl-PL" dirty="0" err="1" smtClean="0"/>
              <a:t>volutpat</a:t>
            </a:r>
            <a:r>
              <a:rPr lang="pl-PL" dirty="0" smtClean="0"/>
              <a:t> et, </a:t>
            </a:r>
            <a:r>
              <a:rPr lang="pl-PL" dirty="0" err="1" smtClean="0"/>
              <a:t>molestie</a:t>
            </a:r>
            <a:r>
              <a:rPr lang="pl-PL" dirty="0" smtClean="0"/>
              <a:t> </a:t>
            </a:r>
            <a:r>
              <a:rPr lang="pl-PL" dirty="0" err="1" smtClean="0"/>
              <a:t>nec</a:t>
            </a:r>
            <a:r>
              <a:rPr lang="pl-PL" dirty="0" smtClean="0"/>
              <a:t> nunc.</a:t>
            </a:r>
          </a:p>
        </p:txBody>
      </p:sp>
      <p:pic>
        <p:nvPicPr>
          <p:cNvPr id="9" name="Obraz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8" y="224480"/>
            <a:ext cx="2195209" cy="103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74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506C-727D-4C3A-9F93-F83724580052}" type="datetimeFigureOut">
              <a:rPr lang="pl-PL" smtClean="0"/>
              <a:t>2016-08-17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6FFA4-C635-48B6-A424-1A5ECBB8AB7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790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61" r:id="rId6"/>
    <p:sldLayoutId id="2147483653" r:id="rId7"/>
    <p:sldLayoutId id="2147483665" r:id="rId8"/>
    <p:sldLayoutId id="2147483657" r:id="rId9"/>
    <p:sldLayoutId id="2147483654" r:id="rId10"/>
    <p:sldLayoutId id="2147483662" r:id="rId11"/>
    <p:sldLayoutId id="2147483663" r:id="rId12"/>
    <p:sldLayoutId id="2147483664" r:id="rId13"/>
    <p:sldLayoutId id="214748365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smtClean="0"/>
              <a:t>Play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smtClean="0"/>
              <a:t>2.5</a:t>
            </a:r>
            <a:endParaRPr lang="pl-PL"/>
          </a:p>
          <a:p>
            <a:r>
              <a:rPr lang="pl-PL" smtClean="0"/>
              <a:t>Reaktywny </a:t>
            </a:r>
            <a:r>
              <a:rPr lang="pl-PL" err="1" smtClean="0"/>
              <a:t>framework</a:t>
            </a:r>
            <a:r>
              <a:rPr lang="pl-PL" smtClean="0"/>
              <a:t> webowy</a:t>
            </a:r>
          </a:p>
        </p:txBody>
      </p:sp>
    </p:spTree>
    <p:extLst>
      <p:ext uri="{BB962C8B-B14F-4D97-AF65-F5344CB8AC3E}">
        <p14:creationId xmlns:p14="http://schemas.microsoft.com/office/powerpoint/2010/main" val="315656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Play - wzorce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20580" y="1085223"/>
            <a:ext cx="11927394" cy="522514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MVC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Widok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Kontroler</a:t>
            </a: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Reaktor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Wiele wejść/zasobów</a:t>
            </a:r>
          </a:p>
          <a:p>
            <a:pPr marL="1600200" lvl="2" indent="-457200"/>
            <a:r>
              <a:rPr lang="pl-PL" smtClean="0"/>
              <a:t>zasób dostarcza danych bądź je czyta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Demultiplexer</a:t>
            </a:r>
            <a:r>
              <a:rPr lang="pl-PL" smtClean="0"/>
              <a:t> </a:t>
            </a:r>
            <a:r>
              <a:rPr lang="pl-PL" err="1" smtClean="0"/>
              <a:t>zdażeń</a:t>
            </a:r>
            <a:endParaRPr lang="pl-PL" smtClean="0"/>
          </a:p>
          <a:p>
            <a:pPr marL="1600200" lvl="2" indent="-457200"/>
            <a:r>
              <a:rPr lang="pl-PL" smtClean="0"/>
              <a:t>Pętla wątków blokuje zasoby. Kiedy istnieje możliwość asynchronicznego przetwarzania zasobu bez blokowania </a:t>
            </a:r>
            <a:r>
              <a:rPr lang="pl-PL" err="1" smtClean="0"/>
              <a:t>demultiplexer</a:t>
            </a:r>
            <a:r>
              <a:rPr lang="pl-PL" smtClean="0"/>
              <a:t> wysyła zasób do dyspozytora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Dyspozytor</a:t>
            </a:r>
          </a:p>
          <a:p>
            <a:pPr marL="1600200" lvl="2" indent="-457200"/>
            <a:r>
              <a:rPr lang="pl-PL" smtClean="0"/>
              <a:t>Rejestruje handlery oraz uruchamia je z odpowiednim zasobem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Handlery</a:t>
            </a:r>
          </a:p>
          <a:p>
            <a:pPr marL="1600200" lvl="2" indent="-457200"/>
            <a:r>
              <a:rPr lang="pl-PL" smtClean="0"/>
              <a:t>Wykonuje procesowanie na zasobie</a:t>
            </a:r>
          </a:p>
          <a:p>
            <a:pPr lvl="1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507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1"/>
          <p:cNvSpPr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</p:spPr>
        <p:txBody>
          <a:bodyPr/>
          <a:lstStyle/>
          <a:p>
            <a:r>
              <a:rPr lang="pl-PL" smtClean="0"/>
              <a:t>Play - technologie</a:t>
            </a:r>
            <a:endParaRPr lang="pl-PL"/>
          </a:p>
        </p:txBody>
      </p:sp>
      <p:sp>
        <p:nvSpPr>
          <p:cNvPr id="11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8215" y="1092414"/>
            <a:ext cx="11899710" cy="53284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Java/Scala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Twirl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JPA, JDBC, Ebean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XML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Streaming, WebSockets, Comet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Guice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OpenID, Oauth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Sbt</a:t>
            </a:r>
          </a:p>
        </p:txBody>
      </p:sp>
    </p:spTree>
    <p:extLst>
      <p:ext uri="{BB962C8B-B14F-4D97-AF65-F5344CB8AC3E}">
        <p14:creationId xmlns:p14="http://schemas.microsoft.com/office/powerpoint/2010/main" val="1653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1"/>
          <p:cNvSpPr>
            <a:spLocks noGrp="1"/>
          </p:cNvSpPr>
          <p:nvPr>
            <p:ph type="title"/>
          </p:nvPr>
        </p:nvSpPr>
        <p:spPr>
          <a:xfrm>
            <a:off x="0" y="1"/>
            <a:ext cx="10894979" cy="963038"/>
          </a:xfrm>
        </p:spPr>
        <p:txBody>
          <a:bodyPr/>
          <a:lstStyle/>
          <a:p>
            <a:r>
              <a:rPr lang="pl-PL" smtClean="0"/>
              <a:t>Instalacja</a:t>
            </a:r>
            <a:endParaRPr lang="pl-PL"/>
          </a:p>
        </p:txBody>
      </p:sp>
      <p:sp>
        <p:nvSpPr>
          <p:cNvPr id="11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8215" y="1092414"/>
            <a:ext cx="11899710" cy="53284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Java 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Aktywator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https://www.lightbend.com/activator/docs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Przykładowe projekty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Cykl życia projektu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Środowisko uruchomieniowe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Activator</a:t>
            </a:r>
            <a:r>
              <a:rPr lang="pl-PL"/>
              <a:t> </a:t>
            </a:r>
            <a:r>
              <a:rPr lang="pl-PL" err="1"/>
              <a:t>ui</a:t>
            </a: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</p:txBody>
      </p:sp>
    </p:spTree>
    <p:extLst>
      <p:ext uri="{BB962C8B-B14F-4D97-AF65-F5344CB8AC3E}">
        <p14:creationId xmlns:p14="http://schemas.microsoft.com/office/powerpoint/2010/main" val="333080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Play aktywator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10531" y="1055076"/>
            <a:ext cx="11977635" cy="56873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err="1" smtClean="0"/>
              <a:t>Activator</a:t>
            </a:r>
            <a:r>
              <a:rPr lang="pl-PL" smtClean="0"/>
              <a:t> to narzędzie zbudowane w oparciu o </a:t>
            </a:r>
            <a:r>
              <a:rPr lang="pl-PL" err="1" smtClean="0"/>
              <a:t>sbt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Potrafi wszystko co </a:t>
            </a:r>
            <a:r>
              <a:rPr lang="pl-PL" err="1" smtClean="0"/>
              <a:t>sbt</a:t>
            </a:r>
            <a:r>
              <a:rPr lang="pl-PL" smtClean="0"/>
              <a:t> plus coś jeszcze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b="1" err="1" smtClean="0"/>
              <a:t>ui</a:t>
            </a:r>
            <a:r>
              <a:rPr lang="pl-PL" smtClean="0"/>
              <a:t> graficzna prezentacja projektu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b="1" err="1" smtClean="0"/>
              <a:t>new</a:t>
            </a:r>
            <a:r>
              <a:rPr lang="pl-PL" smtClean="0"/>
              <a:t> prosty sposób na stworzenie nowego projektu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b="1" smtClean="0"/>
              <a:t>run</a:t>
            </a:r>
            <a:r>
              <a:rPr lang="pl-PL" smtClean="0"/>
              <a:t> uruchomienie projektu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b="1" err="1" smtClean="0"/>
              <a:t>compile</a:t>
            </a:r>
            <a:r>
              <a:rPr lang="pl-PL" smtClean="0"/>
              <a:t> kompilacja projektu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b="1" smtClean="0"/>
              <a:t>test</a:t>
            </a:r>
            <a:r>
              <a:rPr lang="pl-PL" smtClean="0"/>
              <a:t>  uruchomienie testów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b="1" err="1" smtClean="0"/>
              <a:t>console</a:t>
            </a:r>
            <a:r>
              <a:rPr lang="pl-PL" smtClean="0"/>
              <a:t> interaktywna konsola</a:t>
            </a: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Automatyczny </a:t>
            </a:r>
            <a:r>
              <a:rPr lang="pl-PL" err="1" smtClean="0"/>
              <a:t>update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Dostarcza wielu szkieletów aplikacji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294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Play z </a:t>
            </a:r>
            <a:r>
              <a:rPr lang="pl-PL" err="1" smtClean="0"/>
              <a:t>eclipse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41160" y="1135464"/>
            <a:ext cx="11716378" cy="521509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Play dostarcza </a:t>
            </a:r>
            <a:r>
              <a:rPr lang="pl-PL" err="1" smtClean="0"/>
              <a:t>plugin</a:t>
            </a:r>
            <a:r>
              <a:rPr lang="pl-PL" smtClean="0"/>
              <a:t> umożliwiający otworzenie projektu w środowisku </a:t>
            </a:r>
            <a:r>
              <a:rPr lang="pl-PL" err="1" smtClean="0"/>
              <a:t>eclipse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W katalogu </a:t>
            </a:r>
            <a:r>
              <a:rPr lang="pl-PL" b="1" err="1" smtClean="0"/>
              <a:t>project</a:t>
            </a:r>
            <a:r>
              <a:rPr lang="pl-PL" smtClean="0"/>
              <a:t> aplikacji należy umieścić plik </a:t>
            </a:r>
            <a:r>
              <a:rPr lang="pl-PL" b="1" err="1" smtClean="0"/>
              <a:t>eclipse.sbt</a:t>
            </a:r>
            <a:endParaRPr lang="pl-PL" b="1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addSbtPlugin</a:t>
            </a:r>
            <a:r>
              <a:rPr lang="pl-PL"/>
              <a:t>("</a:t>
            </a:r>
            <a:r>
              <a:rPr lang="pl-PL" err="1"/>
              <a:t>com.typesafe.sbteclipse</a:t>
            </a:r>
            <a:r>
              <a:rPr lang="pl-PL"/>
              <a:t>" % "</a:t>
            </a:r>
            <a:r>
              <a:rPr lang="pl-PL" err="1"/>
              <a:t>sbteclipse-plugin</a:t>
            </a:r>
            <a:r>
              <a:rPr lang="pl-PL"/>
              <a:t>" % "4.0.0</a:t>
            </a:r>
            <a:r>
              <a:rPr lang="pl-PL" smtClean="0"/>
              <a:t>")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Następnie z katalogu głównego aplikacji uruchomić polecenie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a</a:t>
            </a:r>
            <a:r>
              <a:rPr lang="pl-PL" err="1" smtClean="0"/>
              <a:t>ctivator</a:t>
            </a:r>
            <a:r>
              <a:rPr lang="pl-PL" smtClean="0"/>
              <a:t> </a:t>
            </a:r>
            <a:r>
              <a:rPr lang="pl-PL" err="1" smtClean="0"/>
              <a:t>eclipse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a</a:t>
            </a:r>
            <a:r>
              <a:rPr lang="pl-PL" err="1" smtClean="0"/>
              <a:t>ctivator</a:t>
            </a:r>
            <a:r>
              <a:rPr lang="pl-PL" smtClean="0"/>
              <a:t> </a:t>
            </a:r>
            <a:r>
              <a:rPr lang="pl-PL" err="1" smtClean="0"/>
              <a:t>compile</a:t>
            </a: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Importujemy projekt w </a:t>
            </a:r>
            <a:r>
              <a:rPr lang="pl-PL" err="1" smtClean="0"/>
              <a:t>eclipse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Należy pamiętać że Play generuje dużo zasobów i zalecane jest częste </a:t>
            </a:r>
            <a:r>
              <a:rPr lang="pl-PL" err="1" smtClean="0"/>
              <a:t>odświerzanie</a:t>
            </a:r>
            <a:r>
              <a:rPr lang="pl-PL" smtClean="0"/>
              <a:t> projektu w </a:t>
            </a:r>
            <a:r>
              <a:rPr lang="pl-PL" err="1" smtClean="0"/>
              <a:t>eclipse</a:t>
            </a:r>
            <a:endParaRPr lang="pl-PL" smtClean="0"/>
          </a:p>
        </p:txBody>
      </p:sp>
    </p:spTree>
    <p:extLst>
      <p:ext uri="{BB962C8B-B14F-4D97-AF65-F5344CB8AC3E}">
        <p14:creationId xmlns:p14="http://schemas.microsoft.com/office/powerpoint/2010/main" val="420838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Struktura katalogów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10531" y="1014885"/>
            <a:ext cx="11847007" cy="572756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app</a:t>
            </a:r>
            <a:r>
              <a:rPr lang="pl-PL" dirty="0" smtClean="0"/>
              <a:t> / pliki źródłowe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assets</a:t>
            </a:r>
            <a:r>
              <a:rPr lang="pl-PL" dirty="0" smtClean="0"/>
              <a:t> / kompilowane zasoby (less, </a:t>
            </a:r>
            <a:r>
              <a:rPr lang="pl-PL" dirty="0" err="1" smtClean="0"/>
              <a:t>coffescript</a:t>
            </a:r>
            <a:r>
              <a:rPr lang="pl-PL" dirty="0" smtClean="0"/>
              <a:t>)</a:t>
            </a:r>
            <a:endParaRPr lang="pl-PL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controllers</a:t>
            </a:r>
            <a:r>
              <a:rPr lang="pl-PL" dirty="0" smtClean="0"/>
              <a:t> / kontrolery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models</a:t>
            </a:r>
            <a:r>
              <a:rPr lang="pl-PL" dirty="0" smtClean="0"/>
              <a:t> / modele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views</a:t>
            </a:r>
            <a:r>
              <a:rPr lang="pl-PL" dirty="0" smtClean="0"/>
              <a:t> / widoki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build.sbt</a:t>
            </a:r>
            <a:r>
              <a:rPr lang="pl-PL" dirty="0" smtClean="0"/>
              <a:t> / skrypt projektu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conf</a:t>
            </a:r>
            <a:r>
              <a:rPr lang="pl-PL" dirty="0" smtClean="0"/>
              <a:t> / konfiguracja aplikacji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application.conf</a:t>
            </a:r>
            <a:endParaRPr lang="pl-PL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routes</a:t>
            </a:r>
            <a:r>
              <a:rPr lang="pl-PL" dirty="0" smtClean="0"/>
              <a:t> / powiązanie akcji z </a:t>
            </a:r>
            <a:r>
              <a:rPr lang="pl-PL" dirty="0" err="1" smtClean="0"/>
              <a:t>URLami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dist</a:t>
            </a:r>
            <a:r>
              <a:rPr lang="pl-PL" dirty="0" smtClean="0"/>
              <a:t> / pliki do dystrybucji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public / publiczne zasoby statyczne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images</a:t>
            </a:r>
            <a:endParaRPr lang="pl-PL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javascripts</a:t>
            </a:r>
            <a:endParaRPr lang="pl-PL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stylesheets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project</a:t>
            </a:r>
            <a:r>
              <a:rPr lang="pl-PL" dirty="0" smtClean="0"/>
              <a:t> / konfiguracja </a:t>
            </a:r>
            <a:r>
              <a:rPr lang="pl-PL" dirty="0" err="1" smtClean="0"/>
              <a:t>sbt</a:t>
            </a:r>
            <a:endParaRPr lang="pl-PL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build.properties</a:t>
            </a:r>
            <a:endParaRPr lang="pl-PL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plugins.sbt</a:t>
            </a:r>
            <a:endParaRPr lang="pl-PL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lib</a:t>
            </a:r>
            <a:r>
              <a:rPr lang="pl-PL" dirty="0" smtClean="0"/>
              <a:t> / </a:t>
            </a:r>
            <a:r>
              <a:rPr lang="pl-PL" dirty="0" err="1" smtClean="0"/>
              <a:t>niezarządzalne</a:t>
            </a:r>
            <a:r>
              <a:rPr lang="pl-PL" dirty="0" smtClean="0"/>
              <a:t> zależności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logs</a:t>
            </a:r>
            <a:r>
              <a:rPr lang="pl-PL" dirty="0" smtClean="0"/>
              <a:t> / logi aplikacji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target / wygenerowane artefakty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smtClean="0"/>
              <a:t>test / folder na źródła testów jednostkowych i funkcjonalnych</a:t>
            </a:r>
          </a:p>
        </p:txBody>
      </p:sp>
    </p:spTree>
    <p:extLst>
      <p:ext uri="{BB962C8B-B14F-4D97-AF65-F5344CB8AC3E}">
        <p14:creationId xmlns:p14="http://schemas.microsoft.com/office/powerpoint/2010/main" val="222743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Podejście asynchroniczne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80869" y="1075174"/>
            <a:ext cx="11847007" cy="566726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Framework asynchroniczny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Używa mniej zasobów, nie blokuje wątków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Co blokuje?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Bazy danych, brak sterowników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I/O, pliki, </a:t>
            </a:r>
            <a:r>
              <a:rPr lang="pl-PL" dirty="0" err="1" smtClean="0"/>
              <a:t>sockety</a:t>
            </a:r>
            <a:r>
              <a:rPr lang="pl-PL" dirty="0" smtClean="0"/>
              <a:t> otwierane ręcznie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3rd party REST/</a:t>
            </a:r>
            <a:r>
              <a:rPr lang="pl-PL" dirty="0" err="1" smtClean="0"/>
              <a:t>Webservices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Co nie blokuje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Play </a:t>
            </a:r>
            <a:r>
              <a:rPr lang="pl-PL" dirty="0" err="1" smtClean="0"/>
              <a:t>WS</a:t>
            </a:r>
            <a:r>
              <a:rPr lang="pl-PL" dirty="0" smtClean="0"/>
              <a:t> </a:t>
            </a:r>
            <a:r>
              <a:rPr lang="pl-PL" dirty="0" err="1" smtClean="0"/>
              <a:t>Api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ReactiveMongo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Akka</a:t>
            </a:r>
            <a:r>
              <a:rPr lang="pl-PL" dirty="0" smtClean="0"/>
              <a:t>/</a:t>
            </a:r>
            <a:r>
              <a:rPr lang="pl-PL" dirty="0" err="1" smtClean="0"/>
              <a:t>Actors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Pule wątków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/>
              <a:t>Netty </a:t>
            </a:r>
            <a:r>
              <a:rPr lang="pl-PL" dirty="0" smtClean="0"/>
              <a:t>boss/</a:t>
            </a:r>
            <a:r>
              <a:rPr lang="pl-PL" dirty="0" err="1" smtClean="0"/>
              <a:t>worker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Play domyślny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139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err="1" smtClean="0"/>
              <a:t>EssentialAction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48746" y="1062269"/>
            <a:ext cx="11708792" cy="563998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EssentialAction</a:t>
            </a:r>
            <a:r>
              <a:rPr lang="pl-PL" dirty="0" smtClean="0"/>
              <a:t> jest podstawową abstrakcją obsługi http w 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Idea procesowania w Play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RequestHeader</a:t>
            </a:r>
            <a:r>
              <a:rPr lang="pl-PL" dirty="0"/>
              <a:t> -&gt; </a:t>
            </a:r>
            <a:r>
              <a:rPr lang="pl-PL" dirty="0" err="1"/>
              <a:t>byte</a:t>
            </a:r>
            <a:r>
              <a:rPr lang="pl-PL" dirty="0"/>
              <a:t>[] -&gt; </a:t>
            </a:r>
            <a:r>
              <a:rPr lang="pl-PL" dirty="0" err="1" smtClean="0"/>
              <a:t>Result</a:t>
            </a:r>
            <a:r>
              <a:rPr lang="pl-PL" dirty="0" smtClean="0"/>
              <a:t>, pobieramy </a:t>
            </a:r>
            <a:r>
              <a:rPr lang="pl-PL" dirty="0" err="1" smtClean="0"/>
              <a:t>request</a:t>
            </a:r>
            <a:r>
              <a:rPr lang="pl-PL" dirty="0" smtClean="0"/>
              <a:t> </a:t>
            </a:r>
            <a:r>
              <a:rPr lang="pl-PL" dirty="0" err="1" smtClean="0"/>
              <a:t>header</a:t>
            </a:r>
            <a:r>
              <a:rPr lang="pl-PL" dirty="0" smtClean="0"/>
              <a:t>, z niego uzyskujemy reprezentację ciała żądania, następnie zwracamy wynik</a:t>
            </a:r>
            <a:endParaRPr lang="pl-PL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RequestHeader</a:t>
            </a:r>
            <a:r>
              <a:rPr lang="pl-PL" dirty="0"/>
              <a:t> -&gt; </a:t>
            </a:r>
            <a:r>
              <a:rPr lang="pl-PL" dirty="0" err="1"/>
              <a:t>Accumulator</a:t>
            </a:r>
            <a:r>
              <a:rPr lang="pl-PL" dirty="0"/>
              <a:t>&lt;</a:t>
            </a:r>
            <a:r>
              <a:rPr lang="pl-PL" dirty="0" err="1"/>
              <a:t>ByteString</a:t>
            </a:r>
            <a:r>
              <a:rPr lang="pl-PL" dirty="0"/>
              <a:t>, </a:t>
            </a:r>
            <a:r>
              <a:rPr lang="pl-PL" dirty="0" err="1"/>
              <a:t>Result</a:t>
            </a:r>
            <a:r>
              <a:rPr lang="pl-PL" dirty="0" smtClean="0"/>
              <a:t>&gt;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Function</a:t>
            </a:r>
            <a:r>
              <a:rPr lang="pl-PL" dirty="0"/>
              <a:t>&lt;</a:t>
            </a:r>
            <a:r>
              <a:rPr lang="pl-PL" dirty="0" err="1"/>
              <a:t>RequestHeader</a:t>
            </a:r>
            <a:r>
              <a:rPr lang="pl-PL" dirty="0"/>
              <a:t>, </a:t>
            </a:r>
            <a:r>
              <a:rPr lang="pl-PL" dirty="0" err="1"/>
              <a:t>Accumulator</a:t>
            </a:r>
            <a:r>
              <a:rPr lang="pl-PL" dirty="0"/>
              <a:t>&lt;</a:t>
            </a:r>
            <a:r>
              <a:rPr lang="pl-PL" dirty="0" err="1"/>
              <a:t>ByteString</a:t>
            </a:r>
            <a:r>
              <a:rPr lang="pl-PL" dirty="0"/>
              <a:t>, </a:t>
            </a:r>
            <a:r>
              <a:rPr lang="pl-PL" dirty="0" err="1"/>
              <a:t>Result</a:t>
            </a:r>
            <a:r>
              <a:rPr lang="pl-PL" dirty="0" smtClean="0"/>
              <a:t>&gt;&gt;</a:t>
            </a:r>
            <a:endParaRPr lang="pl-PL" dirty="0"/>
          </a:p>
          <a:p>
            <a:pPr lvl="1"/>
            <a:r>
              <a:rPr lang="pl-PL" dirty="0" err="1" smtClean="0"/>
              <a:t>EssentialAction</a:t>
            </a:r>
            <a:r>
              <a:rPr lang="pl-PL" dirty="0" smtClean="0"/>
              <a:t>: </a:t>
            </a:r>
            <a:r>
              <a:rPr lang="en-US" dirty="0"/>
              <a:t>public abstract Accumulator&lt;</a:t>
            </a:r>
            <a:r>
              <a:rPr lang="en-US" dirty="0" err="1"/>
              <a:t>ByteString</a:t>
            </a:r>
            <a:r>
              <a:rPr lang="en-US" dirty="0"/>
              <a:t>, Result&gt; apply(</a:t>
            </a:r>
            <a:r>
              <a:rPr lang="en-US" dirty="0" err="1"/>
              <a:t>RequestHeader</a:t>
            </a:r>
            <a:r>
              <a:rPr lang="en-US" dirty="0"/>
              <a:t> </a:t>
            </a:r>
            <a:r>
              <a:rPr lang="en-US" dirty="0" err="1"/>
              <a:t>requestHeader</a:t>
            </a:r>
            <a:r>
              <a:rPr lang="en-US" dirty="0" smtClean="0"/>
              <a:t>);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Abstrakcja odpowiedzi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Result</a:t>
            </a:r>
            <a:r>
              <a:rPr lang="pl-PL" dirty="0"/>
              <a:t>(</a:t>
            </a:r>
            <a:r>
              <a:rPr lang="pl-PL" dirty="0" err="1"/>
              <a:t>ResponseHeader</a:t>
            </a:r>
            <a:r>
              <a:rPr lang="pl-PL" dirty="0"/>
              <a:t> </a:t>
            </a:r>
            <a:r>
              <a:rPr lang="pl-PL" dirty="0" err="1"/>
              <a:t>header</a:t>
            </a:r>
            <a:r>
              <a:rPr lang="pl-PL" dirty="0"/>
              <a:t>, </a:t>
            </a:r>
            <a:r>
              <a:rPr lang="pl-PL" dirty="0" err="1"/>
              <a:t>ByteString</a:t>
            </a:r>
            <a:r>
              <a:rPr lang="pl-PL" dirty="0"/>
              <a:t> body</a:t>
            </a:r>
            <a:r>
              <a:rPr lang="pl-PL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Result</a:t>
            </a:r>
            <a:r>
              <a:rPr lang="pl-PL" dirty="0"/>
              <a:t>(</a:t>
            </a:r>
            <a:r>
              <a:rPr lang="pl-PL" dirty="0" err="1"/>
              <a:t>ResponseHeader</a:t>
            </a:r>
            <a:r>
              <a:rPr lang="pl-PL" dirty="0"/>
              <a:t> </a:t>
            </a:r>
            <a:r>
              <a:rPr lang="pl-PL" dirty="0" err="1"/>
              <a:t>header</a:t>
            </a:r>
            <a:r>
              <a:rPr lang="pl-PL" dirty="0"/>
              <a:t>, Source&lt;</a:t>
            </a:r>
            <a:r>
              <a:rPr lang="pl-PL" dirty="0" err="1"/>
              <a:t>ByteString</a:t>
            </a:r>
            <a:r>
              <a:rPr lang="pl-PL" dirty="0"/>
              <a:t>, ?&gt; body)</a:t>
            </a:r>
            <a:endParaRPr lang="pl-PL" dirty="0" smtClean="0"/>
          </a:p>
          <a:p>
            <a:r>
              <a:rPr lang="pl-PL" dirty="0" smtClean="0"/>
              <a:t>Z </a:t>
            </a:r>
            <a:r>
              <a:rPr lang="pl-PL" dirty="0" err="1" smtClean="0"/>
              <a:t>RequestHeader</a:t>
            </a:r>
            <a:r>
              <a:rPr lang="pl-PL" dirty="0" smtClean="0"/>
              <a:t> pobierz fragmenty </a:t>
            </a:r>
            <a:r>
              <a:rPr lang="pl-PL" dirty="0" err="1" smtClean="0"/>
              <a:t>ByteString</a:t>
            </a:r>
            <a:r>
              <a:rPr lang="pl-PL" dirty="0" smtClean="0"/>
              <a:t> i zwróć fragmenty odpowiedzi </a:t>
            </a:r>
            <a:r>
              <a:rPr lang="pl-PL" dirty="0" err="1" smtClean="0"/>
              <a:t>ByteString</a:t>
            </a:r>
            <a:r>
              <a:rPr lang="pl-PL" dirty="0" smtClean="0"/>
              <a:t> aby wpisać je do </a:t>
            </a:r>
            <a:r>
              <a:rPr lang="pl-PL" dirty="0" err="1" smtClean="0"/>
              <a:t>socketa</a:t>
            </a:r>
            <a:r>
              <a:rPr lang="pl-PL" dirty="0" smtClean="0"/>
              <a:t> </a:t>
            </a:r>
            <a:r>
              <a:rPr lang="pl-PL" dirty="0"/>
              <a:t>Source&lt;</a:t>
            </a:r>
            <a:r>
              <a:rPr lang="pl-PL" dirty="0" err="1"/>
              <a:t>ByteString</a:t>
            </a:r>
            <a:r>
              <a:rPr lang="pl-PL" dirty="0"/>
              <a:t>, ?&gt;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41935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Akcje, kontrolery, rezultaty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0629" y="1115367"/>
            <a:ext cx="11836958" cy="552659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Akcja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abstrakcja obsługi pojedynczego żądania</a:t>
            </a:r>
          </a:p>
          <a:p>
            <a:pPr marL="1600200" lvl="2" indent="-457200"/>
            <a:r>
              <a:rPr lang="pl-PL" dirty="0"/>
              <a:t>public </a:t>
            </a:r>
            <a:r>
              <a:rPr lang="pl-PL" dirty="0" err="1"/>
              <a:t>Result</a:t>
            </a:r>
            <a:r>
              <a:rPr lang="pl-PL" dirty="0"/>
              <a:t> </a:t>
            </a:r>
            <a:r>
              <a:rPr lang="pl-PL" dirty="0" err="1"/>
              <a:t>index</a:t>
            </a:r>
            <a:r>
              <a:rPr lang="pl-PL" dirty="0"/>
              <a:t>() </a:t>
            </a:r>
            <a:r>
              <a:rPr lang="pl-PL" dirty="0" smtClean="0"/>
              <a:t>{ …</a:t>
            </a:r>
            <a:endParaRPr lang="pl-PL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zwraca typ </a:t>
            </a:r>
            <a:r>
              <a:rPr lang="pl-PL" b="1" dirty="0" err="1" smtClean="0"/>
              <a:t>Result</a:t>
            </a:r>
            <a:r>
              <a:rPr lang="pl-PL" dirty="0" smtClean="0"/>
              <a:t> lub </a:t>
            </a:r>
            <a:r>
              <a:rPr lang="pl-PL" b="1" dirty="0" err="1"/>
              <a:t>CompletionStage</a:t>
            </a:r>
            <a:r>
              <a:rPr lang="pl-PL" b="1" dirty="0"/>
              <a:t>&lt;</a:t>
            </a:r>
            <a:r>
              <a:rPr lang="pl-PL" b="1" dirty="0" err="1"/>
              <a:t>Result</a:t>
            </a:r>
            <a:r>
              <a:rPr lang="pl-PL" b="1" dirty="0" smtClean="0"/>
              <a:t>&gt;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Kontroller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grupuje akcje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rozszerza typ </a:t>
            </a:r>
            <a:r>
              <a:rPr lang="pl-PL" b="1" dirty="0" smtClean="0"/>
              <a:t>Controller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Rezultat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opisuje odpowiedź na żądanie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badRequest</a:t>
            </a:r>
            <a:r>
              <a:rPr lang="pl-PL" dirty="0" smtClean="0"/>
              <a:t>(), </a:t>
            </a:r>
            <a:r>
              <a:rPr lang="pl-PL" dirty="0" err="1" smtClean="0"/>
              <a:t>created</a:t>
            </a:r>
            <a:r>
              <a:rPr lang="pl-PL" dirty="0" smtClean="0"/>
              <a:t>(), </a:t>
            </a:r>
            <a:r>
              <a:rPr lang="pl-PL" dirty="0" err="1" smtClean="0"/>
              <a:t>forbidden</a:t>
            </a:r>
            <a:r>
              <a:rPr lang="pl-PL" dirty="0" smtClean="0"/>
              <a:t>(), </a:t>
            </a:r>
            <a:r>
              <a:rPr lang="pl-PL" dirty="0" err="1" smtClean="0"/>
              <a:t>internalServerError</a:t>
            </a:r>
            <a:r>
              <a:rPr lang="pl-PL" dirty="0" smtClean="0"/>
              <a:t>(), ok(), </a:t>
            </a:r>
            <a:r>
              <a:rPr lang="pl-PL" dirty="0" err="1" smtClean="0"/>
              <a:t>notFound</a:t>
            </a:r>
            <a:r>
              <a:rPr lang="pl-PL" dirty="0" smtClean="0"/>
              <a:t>(), </a:t>
            </a:r>
            <a:r>
              <a:rPr lang="pl-PL" dirty="0" err="1" smtClean="0"/>
              <a:t>redirect</a:t>
            </a:r>
            <a:r>
              <a:rPr lang="pl-PL" dirty="0" smtClean="0"/>
              <a:t>(), </a:t>
            </a:r>
            <a:r>
              <a:rPr lang="pl-PL" dirty="0" err="1" smtClean="0"/>
              <a:t>unauthorized</a:t>
            </a:r>
            <a:r>
              <a:rPr lang="pl-PL" dirty="0" smtClean="0"/>
              <a:t>() 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588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</a:t>
            </a:r>
            <a:r>
              <a:rPr lang="pl-PL" dirty="0" smtClean="0"/>
              <a:t>outing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075174"/>
            <a:ext cx="11786717" cy="5606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Definiuje jaka akcja będzie wywołana dla żądania na dany </a:t>
            </a:r>
            <a:r>
              <a:rPr lang="pl-PL" dirty="0" err="1" smtClean="0"/>
              <a:t>URL</a:t>
            </a:r>
            <a:endParaRPr lang="pl-PL" dirty="0" smtClean="0"/>
          </a:p>
          <a:p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Określa typ metody, reprezentację </a:t>
            </a:r>
            <a:r>
              <a:rPr lang="pl-PL" dirty="0" err="1" smtClean="0"/>
              <a:t>URL</a:t>
            </a:r>
            <a:r>
              <a:rPr lang="pl-PL" dirty="0" smtClean="0"/>
              <a:t>, wskazuje na akcję obsługi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Parametry domyślnie są typu String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Jeżeli danemu </a:t>
            </a:r>
            <a:r>
              <a:rPr lang="pl-PL" dirty="0" err="1" smtClean="0"/>
              <a:t>URL</a:t>
            </a:r>
            <a:r>
              <a:rPr lang="pl-PL" dirty="0" smtClean="0"/>
              <a:t> odpowiada więcej niż jedna akcja wybrana zostanie pierwsza definicja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Routing odwrócony, generacja </a:t>
            </a:r>
            <a:r>
              <a:rPr lang="pl-PL" dirty="0" err="1" smtClean="0"/>
              <a:t>URL</a:t>
            </a:r>
            <a:r>
              <a:rPr lang="pl-PL" dirty="0" smtClean="0"/>
              <a:t> z poziomu kodu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348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Play założenia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600439" y="1755605"/>
            <a:ext cx="10402506" cy="427340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Lekki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Bezstanowy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Oparty o wzorzec </a:t>
            </a:r>
            <a:r>
              <a:rPr lang="pl-PL" dirty="0" err="1" smtClean="0"/>
              <a:t>MVC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Skalowalny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Reaktywny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Ergonomiczny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22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Routing przykłady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075174"/>
            <a:ext cx="11786717" cy="560697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Przykładowe mapowania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GET	/			</a:t>
            </a:r>
            <a:r>
              <a:rPr lang="pl-PL" dirty="0" err="1" smtClean="0"/>
              <a:t>controllers.HomeController.</a:t>
            </a:r>
            <a:r>
              <a:rPr lang="pl-PL" i="1" dirty="0" err="1" smtClean="0"/>
              <a:t>index</a:t>
            </a:r>
            <a:endParaRPr lang="pl-PL" i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GET</a:t>
            </a:r>
            <a:r>
              <a:rPr lang="pl-PL" dirty="0" smtClean="0"/>
              <a:t>	</a:t>
            </a:r>
            <a:r>
              <a:rPr lang="en-US" dirty="0" smtClean="0"/>
              <a:t>/clients</a:t>
            </a:r>
            <a:r>
              <a:rPr lang="en-US" dirty="0"/>
              <a:t>/:</a:t>
            </a:r>
            <a:r>
              <a:rPr lang="en-US" dirty="0" smtClean="0"/>
              <a:t>id</a:t>
            </a:r>
            <a:r>
              <a:rPr lang="pl-PL" dirty="0" smtClean="0"/>
              <a:t>		</a:t>
            </a:r>
            <a:r>
              <a:rPr lang="en-US" dirty="0" err="1" smtClean="0"/>
              <a:t>controllers.Clients.show</a:t>
            </a:r>
            <a:r>
              <a:rPr lang="en-US" dirty="0" smtClean="0"/>
              <a:t>(id</a:t>
            </a:r>
            <a:r>
              <a:rPr lang="en-US" dirty="0"/>
              <a:t>: Long</a:t>
            </a:r>
            <a:r>
              <a:rPr lang="en-US" dirty="0" smtClean="0"/>
              <a:t>)</a:t>
            </a:r>
            <a:endParaRPr lang="pl-PL" dirty="0" smtClean="0"/>
          </a:p>
          <a:p>
            <a:pPr marL="1600200" lvl="2" indent="-457200"/>
            <a:r>
              <a:rPr lang="en-US" dirty="0" smtClean="0"/>
              <a:t>/</a:t>
            </a:r>
            <a:r>
              <a:rPr lang="pl-PL" dirty="0" err="1" smtClean="0"/>
              <a:t>getfixed</a:t>
            </a:r>
            <a:r>
              <a:rPr lang="en-US" dirty="0" smtClean="0"/>
              <a:t>client</a:t>
            </a:r>
            <a:r>
              <a:rPr lang="pl-PL" dirty="0"/>
              <a:t>		</a:t>
            </a:r>
            <a:r>
              <a:rPr lang="en-US" dirty="0" err="1" smtClean="0"/>
              <a:t>controllers.Clients.show</a:t>
            </a:r>
            <a:r>
              <a:rPr lang="en-US" dirty="0" smtClean="0"/>
              <a:t>(id</a:t>
            </a:r>
            <a:r>
              <a:rPr lang="pl-PL" dirty="0" smtClean="0"/>
              <a:t> </a:t>
            </a:r>
            <a:r>
              <a:rPr lang="en-US" dirty="0" smtClean="0"/>
              <a:t>: Long</a:t>
            </a:r>
            <a:r>
              <a:rPr lang="pl-PL" dirty="0" smtClean="0"/>
              <a:t> = 5</a:t>
            </a:r>
            <a:r>
              <a:rPr lang="en-US" dirty="0" smtClean="0"/>
              <a:t>)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GET	/</a:t>
            </a:r>
            <a:r>
              <a:rPr lang="pl-PL" dirty="0" err="1" smtClean="0"/>
              <a:t>files</a:t>
            </a:r>
            <a:r>
              <a:rPr lang="pl-PL" dirty="0"/>
              <a:t>/*</a:t>
            </a:r>
            <a:r>
              <a:rPr lang="pl-PL" dirty="0" err="1" smtClean="0"/>
              <a:t>name</a:t>
            </a:r>
            <a:r>
              <a:rPr lang="pl-PL" dirty="0"/>
              <a:t>	</a:t>
            </a:r>
            <a:r>
              <a:rPr lang="pl-PL" dirty="0" smtClean="0"/>
              <a:t>	</a:t>
            </a:r>
            <a:r>
              <a:rPr lang="pl-PL" dirty="0" err="1" smtClean="0"/>
              <a:t>controllers.Application.download</a:t>
            </a:r>
            <a:r>
              <a:rPr lang="pl-PL" dirty="0" smtClean="0"/>
              <a:t>(</a:t>
            </a:r>
            <a:r>
              <a:rPr lang="pl-PL" dirty="0" err="1" smtClean="0"/>
              <a:t>name</a:t>
            </a:r>
            <a:r>
              <a:rPr lang="pl-PL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GET</a:t>
            </a:r>
            <a:r>
              <a:rPr lang="pl-PL" dirty="0" smtClean="0"/>
              <a:t>	</a:t>
            </a:r>
            <a:r>
              <a:rPr lang="en-US" dirty="0" smtClean="0"/>
              <a:t>/items</a:t>
            </a:r>
            <a:r>
              <a:rPr lang="en-US" dirty="0"/>
              <a:t>/$id&lt;[0-9</a:t>
            </a:r>
            <a:r>
              <a:rPr lang="en-US" dirty="0" smtClean="0"/>
              <a:t>]+&gt;</a:t>
            </a:r>
            <a:r>
              <a:rPr lang="pl-PL" dirty="0" smtClean="0"/>
              <a:t>	</a:t>
            </a:r>
            <a:r>
              <a:rPr lang="en-US" dirty="0" err="1" smtClean="0"/>
              <a:t>controllers.Items.show</a:t>
            </a:r>
            <a:r>
              <a:rPr lang="en-US" dirty="0" smtClean="0"/>
              <a:t>(id</a:t>
            </a:r>
            <a:r>
              <a:rPr lang="en-US" dirty="0"/>
              <a:t>: Long</a:t>
            </a:r>
            <a:r>
              <a:rPr lang="en-US" dirty="0" smtClean="0"/>
              <a:t>)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GET	/</a:t>
            </a:r>
            <a:r>
              <a:rPr lang="pl-PL" dirty="0" err="1" smtClean="0"/>
              <a:t>pages</a:t>
            </a:r>
            <a:r>
              <a:rPr lang="pl-PL" dirty="0"/>
              <a:t>	</a:t>
            </a:r>
            <a:r>
              <a:rPr lang="pl-PL" dirty="0" smtClean="0"/>
              <a:t>		</a:t>
            </a:r>
            <a:r>
              <a:rPr lang="pl-PL" dirty="0" err="1" smtClean="0"/>
              <a:t>controllers.Application.show</a:t>
            </a:r>
            <a:r>
              <a:rPr lang="pl-PL" dirty="0" smtClean="0"/>
              <a:t>(</a:t>
            </a:r>
            <a:r>
              <a:rPr lang="pl-PL" dirty="0" err="1" smtClean="0"/>
              <a:t>page</a:t>
            </a:r>
            <a:r>
              <a:rPr lang="pl-PL" dirty="0" smtClean="0"/>
              <a:t> ?= „</a:t>
            </a:r>
            <a:r>
              <a:rPr lang="pl-PL" dirty="0" err="1" smtClean="0"/>
              <a:t>defaultPage</a:t>
            </a:r>
            <a:r>
              <a:rPr lang="pl-PL" dirty="0" smtClean="0"/>
              <a:t>”)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Odwrócony routing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// </a:t>
            </a:r>
            <a:r>
              <a:rPr lang="pl-PL" dirty="0" smtClean="0"/>
              <a:t>Przekierowanie do</a:t>
            </a:r>
            <a:r>
              <a:rPr lang="en-US" dirty="0" smtClean="0"/>
              <a:t> </a:t>
            </a:r>
            <a:r>
              <a:rPr lang="en-US" dirty="0"/>
              <a:t>/hello/Bob </a:t>
            </a:r>
            <a:endParaRPr lang="pl-PL" dirty="0" smtClean="0"/>
          </a:p>
          <a:p>
            <a:pPr marL="914400" lvl="2" indent="0">
              <a:buNone/>
            </a:pPr>
            <a:r>
              <a:rPr lang="en-US" dirty="0" smtClean="0"/>
              <a:t>public </a:t>
            </a:r>
            <a:r>
              <a:rPr lang="en-US" dirty="0"/>
              <a:t>Result index() { return redirect(</a:t>
            </a:r>
            <a:r>
              <a:rPr lang="en-US" dirty="0" err="1"/>
              <a:t>controllers.routes.Application.hello</a:t>
            </a:r>
            <a:r>
              <a:rPr lang="en-US" dirty="0"/>
              <a:t>("Bob")); 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31585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Manipulowanie odpowiedzią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00967" y="1175657"/>
            <a:ext cx="11806813" cy="507441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Obiektu odpowiedzi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b="1" dirty="0" err="1" smtClean="0"/>
              <a:t>response</a:t>
            </a:r>
            <a:r>
              <a:rPr lang="pl-PL" b="1" dirty="0" smtClean="0"/>
              <a:t>()</a:t>
            </a:r>
            <a:r>
              <a:rPr lang="pl-PL" dirty="0" smtClean="0"/>
              <a:t> z poziomu kontrolera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To w jaki sposób klient interpretuje nasze dane będzie zależeć od nagłówka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content-type</a:t>
            </a:r>
            <a:endParaRPr lang="pl-PL" dirty="0" smtClean="0"/>
          </a:p>
          <a:p>
            <a:pPr marL="1600200" lvl="2" indent="-457200"/>
            <a:r>
              <a:rPr lang="pl-PL" dirty="0" smtClean="0"/>
              <a:t>ok(„Hello </a:t>
            </a:r>
            <a:r>
              <a:rPr lang="pl-PL" dirty="0" err="1" smtClean="0"/>
              <a:t>world</a:t>
            </a:r>
            <a:r>
              <a:rPr lang="pl-PL" dirty="0" smtClean="0"/>
              <a:t>”) – </a:t>
            </a:r>
            <a:r>
              <a:rPr lang="pl-PL" dirty="0" err="1" smtClean="0"/>
              <a:t>text-plain</a:t>
            </a:r>
            <a:endParaRPr lang="pl-PL" dirty="0" smtClean="0"/>
          </a:p>
          <a:p>
            <a:pPr marL="1600200" lvl="2" indent="-457200"/>
            <a:r>
              <a:rPr lang="pl-PL" dirty="0" smtClean="0"/>
              <a:t>ok(</a:t>
            </a:r>
            <a:r>
              <a:rPr lang="pl-PL" dirty="0" err="1" smtClean="0"/>
              <a:t>jsonNode</a:t>
            </a:r>
            <a:r>
              <a:rPr lang="pl-PL" dirty="0" smtClean="0"/>
              <a:t>) – </a:t>
            </a:r>
            <a:r>
              <a:rPr lang="pl-PL" dirty="0" err="1" smtClean="0"/>
              <a:t>application</a:t>
            </a:r>
            <a:r>
              <a:rPr lang="pl-PL" dirty="0" smtClean="0"/>
              <a:t>/</a:t>
            </a:r>
            <a:r>
              <a:rPr lang="pl-PL" dirty="0" err="1" smtClean="0"/>
              <a:t>json</a:t>
            </a:r>
            <a:endParaRPr lang="pl-PL" dirty="0" smtClean="0"/>
          </a:p>
          <a:p>
            <a:pPr marL="1600200" lvl="2" indent="-457200"/>
            <a:r>
              <a:rPr lang="en-US" dirty="0" smtClean="0"/>
              <a:t>ok</a:t>
            </a:r>
            <a:r>
              <a:rPr lang="en-US" dirty="0"/>
              <a:t>("&lt;h1&gt;Hello World!&lt;/h1&gt;").as("text/html");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Ustawianie własnych nagłówków odpowiedzi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response</a:t>
            </a:r>
            <a:r>
              <a:rPr lang="pl-PL" dirty="0"/>
              <a:t>().</a:t>
            </a:r>
            <a:r>
              <a:rPr lang="pl-PL" dirty="0" err="1"/>
              <a:t>setHeader</a:t>
            </a:r>
            <a:r>
              <a:rPr lang="pl-PL" dirty="0"/>
              <a:t>(</a:t>
            </a:r>
            <a:r>
              <a:rPr lang="pl-PL" dirty="0" err="1"/>
              <a:t>CACHE_CONTROL</a:t>
            </a:r>
            <a:r>
              <a:rPr lang="pl-PL" dirty="0"/>
              <a:t>, "max-</a:t>
            </a:r>
            <a:r>
              <a:rPr lang="pl-PL" dirty="0" err="1"/>
              <a:t>age</a:t>
            </a:r>
            <a:r>
              <a:rPr lang="pl-PL" dirty="0"/>
              <a:t>=3600</a:t>
            </a:r>
            <a:r>
              <a:rPr lang="pl-PL" dirty="0" smtClean="0"/>
              <a:t>");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Ciasteczka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response</a:t>
            </a:r>
            <a:r>
              <a:rPr lang="pl-PL" dirty="0"/>
              <a:t>().</a:t>
            </a:r>
            <a:r>
              <a:rPr lang="pl-PL" dirty="0" err="1"/>
              <a:t>setCookie</a:t>
            </a:r>
            <a:r>
              <a:rPr lang="pl-PL" dirty="0"/>
              <a:t>("</a:t>
            </a:r>
            <a:r>
              <a:rPr lang="pl-PL" dirty="0" err="1"/>
              <a:t>theme</a:t>
            </a:r>
            <a:r>
              <a:rPr lang="pl-PL" dirty="0"/>
              <a:t>", "</a:t>
            </a:r>
            <a:r>
              <a:rPr lang="pl-PL" dirty="0" err="1"/>
              <a:t>blue</a:t>
            </a:r>
            <a:r>
              <a:rPr lang="pl-PL" dirty="0"/>
              <a:t>");</a:t>
            </a:r>
          </a:p>
        </p:txBody>
      </p:sp>
    </p:spTree>
    <p:extLst>
      <p:ext uri="{BB962C8B-B14F-4D97-AF65-F5344CB8AC3E}">
        <p14:creationId xmlns:p14="http://schemas.microsoft.com/office/powerpoint/2010/main" val="330812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Sesja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50725" y="1115367"/>
            <a:ext cx="11857055" cy="5456255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Pozwala zachować wprowadzić stan konwersacji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Dane przechowywane w sesji są dostępne pomiędzy żądaniami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Nie są przechowywane po stronie serwera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Wykorzystują mechanizm ciasteczek – ograniczenie rozmiaru do 4KB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Ciasteczka są szyfrowane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 err="1"/>
              <a:t>play.http.session.maxAge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19259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Flash </a:t>
            </a:r>
            <a:r>
              <a:rPr lang="pl-PL" err="1" smtClean="0"/>
              <a:t>scope</a:t>
            </a:r>
            <a:endParaRPr lang="pl-PL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50725" y="1115367"/>
            <a:ext cx="11857055" cy="545625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Podobnie jak sesja, 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Dane przechowywane w sesji są dostępne tylko pomiędzy dwoma kolejnymi żądaniami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Ciasteczka nie są szyfrowane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Mechanizm używany często do wyświetlania wiadomości</a:t>
            </a:r>
          </a:p>
        </p:txBody>
      </p:sp>
    </p:spTree>
    <p:extLst>
      <p:ext uri="{BB962C8B-B14F-4D97-AF65-F5344CB8AC3E}">
        <p14:creationId xmlns:p14="http://schemas.microsoft.com/office/powerpoint/2010/main" val="395130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Sesja w praktyce</a:t>
            </a:r>
            <a:endParaRPr lang="pl-PL" dirty="0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50725" y="1115367"/>
            <a:ext cx="11857055" cy="54562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login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inherit"/>
              </a:rPr>
              <a:t>session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"connected"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"user@gmail.com"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);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ok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"Welcome!"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);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dirty="0" smtClean="0">
              <a:solidFill>
                <a:srgbClr val="666600"/>
              </a:solidFill>
              <a:latin typeface="inherit"/>
            </a:endParaRPr>
          </a:p>
          <a:p>
            <a:endParaRPr lang="pl-PL" dirty="0" smtClean="0">
              <a:solidFill>
                <a:srgbClr val="000088"/>
              </a:solidFill>
              <a:latin typeface="inherit"/>
            </a:endParaRPr>
          </a:p>
          <a:p>
            <a:r>
              <a:rPr lang="en-US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logout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inherit"/>
              </a:rPr>
              <a:t>session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clear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ok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"Bye"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);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65338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Flash </a:t>
            </a:r>
            <a:r>
              <a:rPr lang="pl-PL" dirty="0" err="1" smtClean="0"/>
              <a:t>scope</a:t>
            </a:r>
            <a:r>
              <a:rPr lang="pl-PL" dirty="0" smtClean="0"/>
              <a:t> w praktyce</a:t>
            </a:r>
            <a:endParaRPr lang="pl-PL" dirty="0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50725" y="1115367"/>
            <a:ext cx="11857055" cy="54562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save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dirty="0" smtClean="0">
                <a:solidFill>
                  <a:srgbClr val="000000"/>
                </a:solidFill>
                <a:latin typeface="inherit"/>
              </a:rPr>
              <a:t>flash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"success"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"The item has been created"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);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redirect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"/home"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);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dirty="0" smtClean="0">
              <a:solidFill>
                <a:srgbClr val="666600"/>
              </a:solidFill>
              <a:latin typeface="inherit"/>
            </a:endParaRPr>
          </a:p>
          <a:p>
            <a:endParaRPr lang="pl-PL" dirty="0">
              <a:solidFill>
                <a:srgbClr val="666600"/>
              </a:solidFill>
              <a:latin typeface="inherit"/>
            </a:endParaRPr>
          </a:p>
          <a:p>
            <a:r>
              <a:rPr lang="pl-PL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dirty="0" err="1">
                <a:solidFill>
                  <a:srgbClr val="006666"/>
                </a:solidFill>
                <a:latin typeface="inherit"/>
              </a:rPr>
              <a:t>if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flash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containsKey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success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))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dirty="0" err="1">
                <a:solidFill>
                  <a:srgbClr val="006666"/>
                </a:solidFill>
                <a:latin typeface="inherit"/>
              </a:rPr>
              <a:t>flash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success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l-PL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000088"/>
                </a:solidFill>
                <a:latin typeface="inherit"/>
              </a:rPr>
              <a:t>else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inherit"/>
              </a:rPr>
              <a:t>	</a:t>
            </a:r>
            <a:r>
              <a:rPr lang="pl-PL" dirty="0" err="1" smtClean="0">
                <a:solidFill>
                  <a:srgbClr val="660066"/>
                </a:solidFill>
                <a:latin typeface="inherit"/>
              </a:rPr>
              <a:t>Welcome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!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22758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Cache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135465"/>
            <a:ext cx="11776669" cy="51347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Ulotny kontener na dane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Dane które w nim się znajdą mogą zostać usunięte bez naszej wiedzy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To nie jest sesja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Cache zbudowane w oparciu o </a:t>
            </a:r>
            <a:r>
              <a:rPr lang="pl-PL" dirty="0" err="1" smtClean="0"/>
              <a:t>EHCache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Zależności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libraryDependencies</a:t>
            </a:r>
            <a:r>
              <a:rPr lang="pl-PL" dirty="0"/>
              <a:t> ++= </a:t>
            </a:r>
            <a:r>
              <a:rPr lang="pl-PL" dirty="0" err="1"/>
              <a:t>Seq</a:t>
            </a:r>
            <a:r>
              <a:rPr lang="pl-PL" dirty="0"/>
              <a:t>( cache </a:t>
            </a:r>
            <a:r>
              <a:rPr lang="pl-PL" dirty="0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000000"/>
                </a:solidFill>
                <a:latin typeface="inherit"/>
              </a:rPr>
              <a:t>play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cache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bindCaches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[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db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-cache"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user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-cache"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session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-cache"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]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643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Cache - użycie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135465"/>
            <a:ext cx="11776669" cy="5134706"/>
          </a:xfrm>
        </p:spPr>
        <p:txBody>
          <a:bodyPr>
            <a:normAutofit fontScale="92500" lnSpcReduction="20000"/>
          </a:bodyPr>
          <a:lstStyle/>
          <a:p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Inject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006666"/>
                </a:solidFill>
                <a:latin typeface="inherit"/>
              </a:rPr>
              <a:t>//@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NamedCache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session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-cache"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0066"/>
                </a:solidFill>
                <a:latin typeface="inherit"/>
              </a:rPr>
              <a:t>Application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CacheApi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cache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000088"/>
                </a:solidFill>
                <a:latin typeface="inherit"/>
              </a:rPr>
              <a:t>this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cache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cache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;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</a:p>
          <a:p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en-US" sz="2000" dirty="0">
                <a:solidFill>
                  <a:srgbClr val="880000"/>
                </a:solidFill>
                <a:latin typeface="inherit"/>
              </a:rPr>
              <a:t>// </a:t>
            </a:r>
            <a:r>
              <a:rPr lang="pl-PL" sz="2000" dirty="0" smtClean="0">
                <a:solidFill>
                  <a:srgbClr val="880000"/>
                </a:solidFill>
                <a:latin typeface="inherit"/>
              </a:rPr>
              <a:t>na </a:t>
            </a:r>
            <a:r>
              <a:rPr lang="en-US" sz="2000" dirty="0" smtClean="0">
                <a:solidFill>
                  <a:srgbClr val="880000"/>
                </a:solidFill>
                <a:latin typeface="inherit"/>
              </a:rPr>
              <a:t>15 </a:t>
            </a:r>
            <a:r>
              <a:rPr lang="en-US" sz="2000" dirty="0" err="1" smtClean="0">
                <a:solidFill>
                  <a:srgbClr val="880000"/>
                </a:solidFill>
                <a:latin typeface="inherit"/>
              </a:rPr>
              <a:t>minut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err="1" smtClean="0">
                <a:solidFill>
                  <a:srgbClr val="000000"/>
                </a:solidFill>
                <a:latin typeface="inherit"/>
              </a:rPr>
              <a:t>cache</a:t>
            </a:r>
            <a:r>
              <a:rPr lang="en-US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 smtClean="0">
                <a:solidFill>
                  <a:srgbClr val="000088"/>
                </a:solidFill>
                <a:latin typeface="inherit"/>
              </a:rPr>
              <a:t>set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 err="1">
                <a:solidFill>
                  <a:srgbClr val="008800"/>
                </a:solidFill>
                <a:latin typeface="inherit"/>
              </a:rPr>
              <a:t>item.key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frontPageNews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6666"/>
                </a:solidFill>
                <a:latin typeface="inherit"/>
              </a:rPr>
              <a:t>60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*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6666"/>
                </a:solidFill>
                <a:latin typeface="inherit"/>
              </a:rPr>
              <a:t>15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);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//może jest, a jak nie ..</a:t>
            </a:r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660066"/>
                </a:solidFill>
                <a:latin typeface="inherit"/>
              </a:rPr>
              <a:t>News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maybeCached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cache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getOrElse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item.key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lookUpFrontPageNews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());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endParaRPr lang="pl-PL" sz="2000" dirty="0" smtClean="0"/>
          </a:p>
          <a:p>
            <a:r>
              <a:rPr lang="pl-PL" sz="2000" dirty="0" smtClean="0"/>
              <a:t>//strona</a:t>
            </a:r>
          </a:p>
          <a:p>
            <a:r>
              <a:rPr lang="en-US" sz="2000" dirty="0">
                <a:solidFill>
                  <a:srgbClr val="006666"/>
                </a:solidFill>
                <a:latin typeface="inherit"/>
              </a:rPr>
              <a:t>@Cached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key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 err="1">
                <a:solidFill>
                  <a:srgbClr val="008800"/>
                </a:solidFill>
                <a:latin typeface="inherit"/>
              </a:rPr>
              <a:t>homePage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index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ok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"Hello world"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6964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 smtClean="0"/>
              <a:t>Guice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90919" y="1034981"/>
            <a:ext cx="11796765" cy="5496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Domyślny mechanizm wstrzykiwania zależności w 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Wstrzyknięcie odbywa się z użyciem </a:t>
            </a:r>
            <a:r>
              <a:rPr lang="pl-PL" dirty="0" err="1" smtClean="0"/>
              <a:t>annotacji</a:t>
            </a:r>
            <a:r>
              <a:rPr lang="pl-PL" dirty="0" smtClean="0"/>
              <a:t> bądź konfiguracji ręcznej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@</a:t>
            </a:r>
            <a:r>
              <a:rPr lang="pl-PL" dirty="0" err="1" smtClean="0"/>
              <a:t>Inject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Instnancja</a:t>
            </a:r>
            <a:r>
              <a:rPr lang="pl-PL" dirty="0" smtClean="0"/>
              <a:t> dziedzicząca po </a:t>
            </a:r>
            <a:r>
              <a:rPr lang="pl-PL" b="1" dirty="0" err="1" smtClean="0"/>
              <a:t>AbstractModule</a:t>
            </a:r>
            <a:endParaRPr lang="pl-PL" b="1" dirty="0" smtClean="0"/>
          </a:p>
          <a:p>
            <a:pPr marL="1600200" lvl="2" indent="-457200"/>
            <a:r>
              <a:rPr lang="pl-PL" dirty="0" err="1"/>
              <a:t>play.modules.enabled</a:t>
            </a:r>
            <a:r>
              <a:rPr lang="pl-PL" dirty="0"/>
              <a:t> += "</a:t>
            </a:r>
            <a:r>
              <a:rPr lang="pl-PL" dirty="0" err="1" smtClean="0"/>
              <a:t>modules.MyModule</a:t>
            </a:r>
            <a:r>
              <a:rPr lang="pl-PL" dirty="0" smtClean="0"/>
              <a:t>„</a:t>
            </a:r>
          </a:p>
          <a:p>
            <a:pPr marL="1600200" lvl="2" indent="-457200"/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Za dobrą praktykę uważa się wstrzykiwanie na poziomie konstruktora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862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Guice</a:t>
            </a:r>
            <a:r>
              <a:rPr lang="pl-PL" dirty="0" smtClean="0"/>
              <a:t> – cykl życia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90919" y="1034981"/>
            <a:ext cx="11796765" cy="5496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Nowe instancje są tworzone za każdym razem gdy komponent powinien być wstrzyknięty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singleton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Instancje tworzone są z użyciem mechanizmu </a:t>
            </a:r>
            <a:r>
              <a:rPr lang="pl-PL" b="1" dirty="0" err="1" smtClean="0"/>
              <a:t>lazy</a:t>
            </a:r>
            <a:r>
              <a:rPr lang="pl-PL" b="1" dirty="0" smtClean="0"/>
              <a:t> </a:t>
            </a:r>
            <a:r>
              <a:rPr lang="pl-PL" b="1" dirty="0" err="1" smtClean="0"/>
              <a:t>loading</a:t>
            </a:r>
            <a:r>
              <a:rPr lang="pl-PL" dirty="0" smtClean="0"/>
              <a:t>. Jeżeli komponent nie jest użyty w kodzie instancja nie zostanie stworzona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eager</a:t>
            </a:r>
            <a:r>
              <a:rPr lang="pl-PL" dirty="0" smtClean="0"/>
              <a:t> </a:t>
            </a:r>
            <a:r>
              <a:rPr lang="pl-PL" dirty="0" err="1" smtClean="0"/>
              <a:t>binding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Instancje nie sprzątają po sobie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ApplicationLifecycle</a:t>
            </a:r>
            <a:r>
              <a:rPr lang="pl-PL" dirty="0"/>
              <a:t> </a:t>
            </a:r>
            <a:endParaRPr lang="pl-PL" dirty="0" smtClean="0"/>
          </a:p>
          <a:p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Inject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MessageQueueConnection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ApplicationLifecycle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lifecycle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lifecycle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addStopHook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{</a:t>
            </a:r>
          </a:p>
          <a:p>
            <a:r>
              <a:rPr lang="pl-PL" sz="2000" dirty="0">
                <a:solidFill>
                  <a:srgbClr val="6666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CompletableFuture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completedFuture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null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});</a:t>
            </a:r>
            <a:endParaRPr lang="pl-PL" sz="2000" dirty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3890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Co to jest WEB?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81354" y="1195754"/>
            <a:ext cx="11595798" cy="504427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http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hypertext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Klient – serwer / żądanie – odpowiedź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Bezstanowy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URL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Typy metod: GET, PUT, POST, DELETE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Statusy odpowiedzi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Nagłówki żądania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Ciało żądania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Nagłówki odpowiedzi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Ciało odpowiedzi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lvl="1"/>
            <a:endParaRPr lang="pl-PL"/>
          </a:p>
          <a:p>
            <a:pPr lvl="1"/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768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Guice</a:t>
            </a:r>
            <a:r>
              <a:rPr lang="pl-PL" dirty="0" smtClean="0"/>
              <a:t> – powiązania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90919" y="1034981"/>
            <a:ext cx="11796765" cy="549644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Określa jaka implementacja zostanie użyta przy wstrzyknięciu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@</a:t>
            </a:r>
            <a:r>
              <a:rPr lang="pl-PL" dirty="0" err="1" smtClean="0"/>
              <a:t>ImplementedBy</a:t>
            </a:r>
            <a:endParaRPr lang="pl-PL" dirty="0" smtClean="0"/>
          </a:p>
          <a:p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ImplementedBy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660066"/>
                </a:solidFill>
                <a:latin typeface="inherit"/>
              </a:rPr>
              <a:t>EnglishHello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interface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Hello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2000" dirty="0" smtClean="0">
                <a:solidFill>
                  <a:srgbClr val="660066"/>
                </a:solidFill>
                <a:latin typeface="inherit"/>
              </a:rPr>
              <a:t>String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sayHello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String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name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);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Definicja w module</a:t>
            </a:r>
          </a:p>
          <a:p>
            <a:r>
              <a:rPr lang="pl-PL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0066"/>
                </a:solidFill>
                <a:latin typeface="inherit"/>
              </a:rPr>
              <a:t>Module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extends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AbstractModule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000088"/>
                </a:solidFill>
                <a:latin typeface="inherit"/>
              </a:rPr>
              <a:t>protected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void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configure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bind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Hello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to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EnglishHello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);</a:t>
            </a:r>
          </a:p>
          <a:p>
            <a:r>
              <a:rPr lang="pl-PL" sz="2000" dirty="0">
                <a:solidFill>
                  <a:srgbClr val="6666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 smtClean="0"/>
          </a:p>
        </p:txBody>
      </p:sp>
    </p:spTree>
    <p:extLst>
      <p:ext uri="{BB962C8B-B14F-4D97-AF65-F5344CB8AC3E}">
        <p14:creationId xmlns:p14="http://schemas.microsoft.com/office/powerpoint/2010/main" val="221520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Formularze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0629" y="1045029"/>
            <a:ext cx="11967586" cy="543615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Play dostarcza szeregu klas wspomagających obróbkę danych formularzy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Definiujemy klasę modelu, przykładowo </a:t>
            </a:r>
            <a:r>
              <a:rPr lang="pl-PL" b="1" dirty="0" smtClean="0"/>
              <a:t>User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 kontrolerze tworzymy instancję formularza</a:t>
            </a:r>
          </a:p>
          <a:p>
            <a:pPr lvl="1"/>
            <a:r>
              <a:rPr lang="pl-PL" sz="2000" dirty="0">
                <a:solidFill>
                  <a:srgbClr val="660066"/>
                </a:solidFill>
                <a:latin typeface="inherit"/>
              </a:rPr>
              <a:t>Form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>
                <a:solidFill>
                  <a:srgbClr val="660066"/>
                </a:solidFill>
                <a:latin typeface="inherit"/>
              </a:rPr>
              <a:t>User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userForm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formFactory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form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User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Wiążemy dane z żądania</a:t>
            </a:r>
          </a:p>
          <a:p>
            <a:pPr lvl="1"/>
            <a:r>
              <a:rPr lang="pl-PL" sz="2000" dirty="0">
                <a:solidFill>
                  <a:srgbClr val="660066"/>
                </a:solidFill>
                <a:latin typeface="inherit"/>
              </a:rPr>
              <a:t>User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user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userForm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bindFromRequest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();</a:t>
            </a:r>
            <a:endParaRPr lang="pl-PL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Wykożystując</a:t>
            </a:r>
            <a:r>
              <a:rPr lang="pl-PL" dirty="0" smtClean="0"/>
              <a:t> </a:t>
            </a:r>
            <a:r>
              <a:rPr lang="pl-PL" dirty="0" err="1" smtClean="0"/>
              <a:t>annotacje</a:t>
            </a:r>
            <a:r>
              <a:rPr lang="pl-PL" dirty="0" smtClean="0"/>
              <a:t> z klasy </a:t>
            </a:r>
            <a:r>
              <a:rPr lang="pl-PL" dirty="0"/>
              <a:t> </a:t>
            </a:r>
            <a:r>
              <a:rPr lang="pl-PL" b="1" dirty="0" err="1" smtClean="0"/>
              <a:t>play.data.validation.Constraints</a:t>
            </a:r>
            <a:r>
              <a:rPr lang="pl-PL" dirty="0" smtClean="0"/>
              <a:t> możemy określić warunki poprawności przesłanych danych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Email, Max, </a:t>
            </a:r>
            <a:r>
              <a:rPr lang="pl-PL" dirty="0" err="1" smtClean="0"/>
              <a:t>MaxLength</a:t>
            </a:r>
            <a:r>
              <a:rPr lang="pl-PL" dirty="0" smtClean="0"/>
              <a:t>, </a:t>
            </a:r>
            <a:r>
              <a:rPr lang="pl-PL" dirty="0" err="1" smtClean="0"/>
              <a:t>Required</a:t>
            </a:r>
            <a:r>
              <a:rPr lang="pl-PL" dirty="0" smtClean="0"/>
              <a:t>, </a:t>
            </a:r>
            <a:r>
              <a:rPr lang="pl-PL" dirty="0" err="1" smtClean="0"/>
              <a:t>Pattern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Błędy walidacji są błędami globalnymi formularza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359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Formularze c. d.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0629" y="1045029"/>
            <a:ext cx="11967586" cy="543615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Formularz możemy wypełnić dowolnymi danymi</a:t>
            </a:r>
          </a:p>
          <a:p>
            <a:r>
              <a:rPr lang="pl-PL" dirty="0" smtClean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2000" dirty="0" err="1" smtClean="0">
                <a:solidFill>
                  <a:srgbClr val="000000"/>
                </a:solidFill>
                <a:latin typeface="inherit"/>
              </a:rPr>
              <a:t>userForm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userForm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fill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User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"bob@gmail.com"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"secret"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));</a:t>
            </a:r>
            <a:endParaRPr lang="pl-PL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Tworzenie klasy modelu nie jest konieczne</a:t>
            </a:r>
          </a:p>
          <a:p>
            <a:pPr lvl="1"/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Result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hello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DynamicForm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requestData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formFactory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form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bindFromRequest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0066"/>
                </a:solidFill>
                <a:latin typeface="inherit"/>
              </a:rPr>
              <a:t>String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firstname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requestData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firstname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0066"/>
                </a:solidFill>
                <a:latin typeface="inherit"/>
              </a:rPr>
              <a:t>String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lastname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requestData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lastname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ok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"Hello "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+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firstname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+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 "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+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lastname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 smtClean="0"/>
          </a:p>
        </p:txBody>
      </p:sp>
    </p:spTree>
    <p:extLst>
      <p:ext uri="{BB962C8B-B14F-4D97-AF65-F5344CB8AC3E}">
        <p14:creationId xmlns:p14="http://schemas.microsoft.com/office/powerpoint/2010/main" val="340545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Ciało żądania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20580" y="1065125"/>
            <a:ext cx="11947490" cy="562707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Żądanie = nagłówek + ciało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Nagłówki są z reguły małe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Ciało może być duże, nie zmieścić się w pamięci itp.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Ciało może być określonego formatu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/>
              <a:t>BodyParser</a:t>
            </a:r>
            <a:r>
              <a:rPr lang="pl-PL" dirty="0"/>
              <a:t> określa w jaki sposób strumień danych z ciała żądania zostanie w pamięci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Ponieważ Play z założenia jest asynchroniczny, użycie blokującego </a:t>
            </a:r>
            <a:r>
              <a:rPr lang="pl-PL" b="1" dirty="0" err="1"/>
              <a:t>InputStream</a:t>
            </a:r>
            <a:r>
              <a:rPr lang="pl-PL" dirty="0"/>
              <a:t> jest niemożliwe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Play wykorzystuje </a:t>
            </a:r>
            <a:r>
              <a:rPr lang="pl-PL" dirty="0" err="1"/>
              <a:t>asynchorniczną</a:t>
            </a:r>
            <a:r>
              <a:rPr lang="pl-PL" dirty="0"/>
              <a:t> bibliotekę </a:t>
            </a:r>
            <a:r>
              <a:rPr lang="pl-PL" b="1" dirty="0" err="1"/>
              <a:t>Akka</a:t>
            </a:r>
            <a:r>
              <a:rPr lang="pl-PL" b="1" dirty="0"/>
              <a:t> </a:t>
            </a:r>
            <a:r>
              <a:rPr lang="pl-PL" b="1" dirty="0" err="1"/>
              <a:t>Streams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Domyślny </a:t>
            </a:r>
            <a:r>
              <a:rPr lang="pl-PL" dirty="0" err="1"/>
              <a:t>BodyParser</a:t>
            </a:r>
            <a:r>
              <a:rPr lang="pl-PL" dirty="0"/>
              <a:t> sprawdza nagłówek </a:t>
            </a:r>
            <a:r>
              <a:rPr lang="pl-PL" b="1" dirty="0"/>
              <a:t>Content-</a:t>
            </a:r>
            <a:r>
              <a:rPr lang="pl-PL" b="1" dirty="0" err="1"/>
              <a:t>Type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286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BodyParser</a:t>
            </a:r>
            <a:r>
              <a:rPr lang="pl-PL" dirty="0" smtClean="0"/>
              <a:t> w praktyce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20580" y="1065125"/>
            <a:ext cx="11947490" cy="5627077"/>
          </a:xfrm>
        </p:spPr>
        <p:txBody>
          <a:bodyPr>
            <a:normAutofit fontScale="92500" lnSpcReduction="10000"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l-PL" dirty="0" err="1"/>
              <a:t>text</a:t>
            </a:r>
            <a:r>
              <a:rPr lang="pl-PL" dirty="0"/>
              <a:t>/</a:t>
            </a:r>
            <a:r>
              <a:rPr lang="pl-PL" dirty="0" err="1"/>
              <a:t>plain</a:t>
            </a:r>
            <a:r>
              <a:rPr lang="pl-PL" dirty="0" smtClean="0"/>
              <a:t>:</a:t>
            </a:r>
            <a:r>
              <a:rPr lang="pl-PL" dirty="0"/>
              <a:t> </a:t>
            </a:r>
            <a:r>
              <a:rPr lang="pl-PL" b="1" dirty="0" err="1" smtClean="0"/>
              <a:t>asText</a:t>
            </a:r>
            <a:r>
              <a:rPr lang="pl-PL" b="1" dirty="0" smtClean="0"/>
              <a:t>()</a:t>
            </a:r>
            <a:endParaRPr lang="pl-PL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l-PL" dirty="0" err="1"/>
              <a:t>application</a:t>
            </a:r>
            <a:r>
              <a:rPr lang="pl-PL" dirty="0"/>
              <a:t>/</a:t>
            </a:r>
            <a:r>
              <a:rPr lang="pl-PL" dirty="0" err="1"/>
              <a:t>json</a:t>
            </a:r>
            <a:r>
              <a:rPr lang="pl-PL" dirty="0" smtClean="0"/>
              <a:t>: </a:t>
            </a:r>
            <a:r>
              <a:rPr lang="pl-PL" b="1" dirty="0" err="1" smtClean="0"/>
              <a:t>asJson</a:t>
            </a:r>
            <a:r>
              <a:rPr lang="pl-PL" b="1" dirty="0" smtClean="0"/>
              <a:t>()</a:t>
            </a:r>
            <a:endParaRPr lang="pl-PL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l-PL" dirty="0" err="1"/>
              <a:t>application</a:t>
            </a:r>
            <a:r>
              <a:rPr lang="pl-PL" dirty="0"/>
              <a:t>/</a:t>
            </a:r>
            <a:r>
              <a:rPr lang="pl-PL" dirty="0" err="1"/>
              <a:t>xml</a:t>
            </a:r>
            <a:r>
              <a:rPr lang="pl-PL" dirty="0"/>
              <a:t>, </a:t>
            </a:r>
            <a:r>
              <a:rPr lang="pl-PL" dirty="0" err="1" smtClean="0"/>
              <a:t>text</a:t>
            </a:r>
            <a:r>
              <a:rPr lang="pl-PL" dirty="0" smtClean="0"/>
              <a:t>/</a:t>
            </a:r>
            <a:r>
              <a:rPr lang="pl-PL" dirty="0" err="1" smtClean="0"/>
              <a:t>xml</a:t>
            </a:r>
            <a:r>
              <a:rPr lang="pl-PL" dirty="0" smtClean="0"/>
              <a:t>:</a:t>
            </a:r>
            <a:r>
              <a:rPr lang="pl-PL" dirty="0"/>
              <a:t> </a:t>
            </a:r>
            <a:r>
              <a:rPr lang="pl-PL" b="1" dirty="0" err="1" smtClean="0"/>
              <a:t>asXml</a:t>
            </a:r>
            <a:r>
              <a:rPr lang="pl-PL" b="1" dirty="0" smtClean="0"/>
              <a:t>()</a:t>
            </a:r>
            <a:endParaRPr lang="pl-PL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l-PL" dirty="0" err="1" smtClean="0"/>
              <a:t>application</a:t>
            </a:r>
            <a:r>
              <a:rPr lang="pl-PL" dirty="0" smtClean="0"/>
              <a:t>/form-</a:t>
            </a:r>
            <a:r>
              <a:rPr lang="pl-PL" dirty="0" err="1" smtClean="0"/>
              <a:t>url</a:t>
            </a:r>
            <a:r>
              <a:rPr lang="pl-PL" dirty="0" smtClean="0"/>
              <a:t>-</a:t>
            </a:r>
            <a:r>
              <a:rPr lang="pl-PL" dirty="0" err="1" smtClean="0"/>
              <a:t>encoded</a:t>
            </a:r>
            <a:r>
              <a:rPr lang="pl-PL" dirty="0" smtClean="0"/>
              <a:t>: </a:t>
            </a:r>
            <a:r>
              <a:rPr lang="pl-PL" b="1" dirty="0" err="1" smtClean="0"/>
              <a:t>asFormUrlEncoded</a:t>
            </a:r>
            <a:r>
              <a:rPr lang="pl-PL" b="1" dirty="0" smtClean="0"/>
              <a:t>()</a:t>
            </a:r>
            <a:endParaRPr lang="pl-PL" b="1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l-PL" dirty="0" err="1" smtClean="0"/>
              <a:t>multipart</a:t>
            </a:r>
            <a:r>
              <a:rPr lang="pl-PL" dirty="0" smtClean="0"/>
              <a:t>/form-data: </a:t>
            </a:r>
            <a:r>
              <a:rPr lang="pl-PL" b="1" dirty="0" err="1" smtClean="0"/>
              <a:t>asMultipartFormData</a:t>
            </a:r>
            <a:r>
              <a:rPr lang="pl-PL" b="1" dirty="0" smtClean="0"/>
              <a:t>()</a:t>
            </a:r>
            <a:endParaRPr lang="pl-PL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l-PL" dirty="0" smtClean="0"/>
              <a:t>dowolna zawartość : </a:t>
            </a:r>
            <a:r>
              <a:rPr lang="pl-PL" b="1" dirty="0" err="1" smtClean="0"/>
              <a:t>asRaw</a:t>
            </a:r>
            <a:r>
              <a:rPr lang="pl-PL" b="1" dirty="0" smtClean="0"/>
              <a:t>()</a:t>
            </a:r>
            <a:endParaRPr lang="pl-PL" dirty="0" smtClean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l-PL" dirty="0" smtClean="0"/>
              <a:t>Można używać własnych implementacji</a:t>
            </a:r>
            <a:endParaRPr lang="pl-PL" dirty="0"/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pl-PL" dirty="0" smtClean="0"/>
              <a:t>Wymuszenie zastosowania </a:t>
            </a:r>
            <a:r>
              <a:rPr lang="pl-PL" dirty="0" err="1" smtClean="0"/>
              <a:t>BodyParser</a:t>
            </a:r>
            <a:endParaRPr lang="pl-PL" dirty="0"/>
          </a:p>
          <a:p>
            <a:pPr fontAlgn="base"/>
            <a:r>
              <a:rPr lang="en-US" sz="19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1900" dirty="0" err="1" smtClean="0">
                <a:solidFill>
                  <a:srgbClr val="006666"/>
                </a:solidFill>
                <a:latin typeface="inherit"/>
              </a:rPr>
              <a:t>BodyParser</a:t>
            </a:r>
            <a:r>
              <a:rPr lang="en-US" sz="19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1900" dirty="0" err="1" smtClean="0">
                <a:solidFill>
                  <a:srgbClr val="660066"/>
                </a:solidFill>
                <a:latin typeface="inherit"/>
              </a:rPr>
              <a:t>Of</a:t>
            </a:r>
            <a:r>
              <a:rPr lang="en-US" sz="19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1900" dirty="0" err="1" smtClean="0">
                <a:solidFill>
                  <a:srgbClr val="660066"/>
                </a:solidFill>
                <a:latin typeface="inherit"/>
              </a:rPr>
              <a:t>BodyParser</a:t>
            </a:r>
            <a:r>
              <a:rPr lang="en-US" sz="19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1900" dirty="0" err="1" smtClean="0">
                <a:solidFill>
                  <a:srgbClr val="660066"/>
                </a:solidFill>
                <a:latin typeface="inherit"/>
              </a:rPr>
              <a:t>Text</a:t>
            </a:r>
            <a:r>
              <a:rPr lang="en-US" sz="19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1900" dirty="0" err="1" smtClean="0">
                <a:solidFill>
                  <a:srgbClr val="000088"/>
                </a:solidFill>
                <a:latin typeface="inherit"/>
              </a:rPr>
              <a:t>class</a:t>
            </a:r>
            <a:r>
              <a:rPr lang="en-US" sz="1900" dirty="0" smtClean="0">
                <a:solidFill>
                  <a:srgbClr val="666600"/>
                </a:solidFill>
                <a:latin typeface="inherit"/>
              </a:rPr>
              <a:t>)</a:t>
            </a:r>
            <a:endParaRPr lang="pl-PL" sz="1900" dirty="0" smtClean="0">
              <a:solidFill>
                <a:srgbClr val="000000"/>
              </a:solidFill>
              <a:latin typeface="inherit"/>
            </a:endParaRPr>
          </a:p>
          <a:p>
            <a:pPr fontAlgn="base"/>
            <a:r>
              <a:rPr lang="en-US" sz="19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sz="19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900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sz="1900" dirty="0">
                <a:solidFill>
                  <a:srgbClr val="000000"/>
                </a:solidFill>
                <a:latin typeface="inherit"/>
              </a:rPr>
              <a:t> index</a:t>
            </a:r>
            <a:r>
              <a:rPr lang="en-US" sz="19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sz="19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900" dirty="0" smtClean="0">
                <a:solidFill>
                  <a:srgbClr val="666600"/>
                </a:solidFill>
                <a:latin typeface="inherit"/>
              </a:rPr>
              <a:t>{</a:t>
            </a:r>
            <a:endParaRPr lang="pl-PL" sz="1900" dirty="0" smtClean="0">
              <a:solidFill>
                <a:srgbClr val="000000"/>
              </a:solidFill>
              <a:latin typeface="inherit"/>
            </a:endParaRPr>
          </a:p>
          <a:p>
            <a:pPr fontAlgn="base"/>
            <a:r>
              <a:rPr lang="pl-PL" sz="19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1900" dirty="0" err="1" smtClean="0">
                <a:solidFill>
                  <a:srgbClr val="660066"/>
                </a:solidFill>
                <a:latin typeface="inherit"/>
              </a:rPr>
              <a:t>RequestBody</a:t>
            </a:r>
            <a:r>
              <a:rPr lang="en-US" sz="19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1900" dirty="0">
                <a:solidFill>
                  <a:srgbClr val="000000"/>
                </a:solidFill>
                <a:latin typeface="inherit"/>
              </a:rPr>
              <a:t>body </a:t>
            </a:r>
            <a:r>
              <a:rPr lang="en-US" sz="19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1900" dirty="0">
                <a:solidFill>
                  <a:srgbClr val="000000"/>
                </a:solidFill>
                <a:latin typeface="inherit"/>
              </a:rPr>
              <a:t> request</a:t>
            </a:r>
            <a:r>
              <a:rPr lang="en-US" sz="19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sz="1900" dirty="0">
                <a:solidFill>
                  <a:srgbClr val="000000"/>
                </a:solidFill>
                <a:latin typeface="inherit"/>
              </a:rPr>
              <a:t>body</a:t>
            </a:r>
            <a:r>
              <a:rPr lang="en-US" sz="1900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en-US" sz="1900" dirty="0">
                <a:solidFill>
                  <a:srgbClr val="000000"/>
                </a:solidFill>
                <a:latin typeface="inherit"/>
              </a:rPr>
              <a:t> </a:t>
            </a:r>
            <a:endParaRPr lang="pl-PL" sz="1900" dirty="0" smtClean="0">
              <a:solidFill>
                <a:srgbClr val="000000"/>
              </a:solidFill>
              <a:latin typeface="inherit"/>
            </a:endParaRPr>
          </a:p>
          <a:p>
            <a:pPr fontAlgn="base"/>
            <a:r>
              <a:rPr lang="pl-PL" sz="19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19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en-US" sz="1900" dirty="0" smtClean="0">
                <a:solidFill>
                  <a:srgbClr val="000000"/>
                </a:solidFill>
                <a:latin typeface="inherit"/>
              </a:rPr>
              <a:t> ok</a:t>
            </a:r>
            <a:r>
              <a:rPr lang="en-US" sz="19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1900" dirty="0" err="1" smtClean="0">
                <a:solidFill>
                  <a:srgbClr val="000000"/>
                </a:solidFill>
                <a:latin typeface="inherit"/>
              </a:rPr>
              <a:t>body</a:t>
            </a:r>
            <a:r>
              <a:rPr lang="en-US" sz="19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1900" dirty="0" err="1" smtClean="0">
                <a:solidFill>
                  <a:srgbClr val="000000"/>
                </a:solidFill>
                <a:latin typeface="inherit"/>
              </a:rPr>
              <a:t>asText</a:t>
            </a:r>
            <a:r>
              <a:rPr lang="en-US" sz="1900" dirty="0">
                <a:solidFill>
                  <a:srgbClr val="666600"/>
                </a:solidFill>
                <a:latin typeface="inherit"/>
              </a:rPr>
              <a:t>());</a:t>
            </a:r>
            <a:r>
              <a:rPr lang="en-US" sz="1900" dirty="0">
                <a:solidFill>
                  <a:srgbClr val="000000"/>
                </a:solidFill>
                <a:latin typeface="inherit"/>
              </a:rPr>
              <a:t> </a:t>
            </a:r>
            <a:endParaRPr lang="pl-PL" sz="1900" dirty="0" smtClean="0">
              <a:solidFill>
                <a:srgbClr val="000000"/>
              </a:solidFill>
              <a:latin typeface="inherit"/>
            </a:endParaRPr>
          </a:p>
          <a:p>
            <a:pPr fontAlgn="base"/>
            <a:r>
              <a:rPr lang="en-US" sz="19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1900" dirty="0"/>
          </a:p>
        </p:txBody>
      </p:sp>
    </p:spTree>
    <p:extLst>
      <p:ext uri="{BB962C8B-B14F-4D97-AF65-F5344CB8AC3E}">
        <p14:creationId xmlns:p14="http://schemas.microsoft.com/office/powerpoint/2010/main" val="97842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Kompozycja akcji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95270"/>
            <a:ext cx="11917345" cy="558688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Akcja to metoda </a:t>
            </a:r>
            <a:r>
              <a:rPr lang="pl-PL" dirty="0" err="1" smtClean="0"/>
              <a:t>zwracjąca</a:t>
            </a:r>
            <a:r>
              <a:rPr lang="pl-PL" dirty="0" smtClean="0"/>
              <a:t> obiekt klasy </a:t>
            </a:r>
            <a:r>
              <a:rPr lang="pl-PL" b="1" dirty="0" err="1" smtClean="0"/>
              <a:t>Result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Play wewnętrznie zarządza akcjami jako funkcjami, w ograniczeń </a:t>
            </a:r>
            <a:r>
              <a:rPr lang="pl-PL" dirty="0"/>
              <a:t>J</a:t>
            </a:r>
            <a:r>
              <a:rPr lang="pl-PL" dirty="0" smtClean="0"/>
              <a:t>avy instancjami dziedziczącymi </a:t>
            </a:r>
            <a:r>
              <a:rPr lang="pl-PL" dirty="0"/>
              <a:t>po </a:t>
            </a:r>
            <a:r>
              <a:rPr lang="pl-PL" b="1" dirty="0" err="1" smtClean="0"/>
              <a:t>play.mvc.Action</a:t>
            </a:r>
            <a:r>
              <a:rPr lang="pl-PL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r>
              <a:rPr lang="en-US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abstract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class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Action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endParaRPr lang="pl-PL" sz="2000" dirty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abstract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660066"/>
                </a:solidFill>
                <a:latin typeface="inherit"/>
              </a:rPr>
              <a:t>CompletionStage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&lt;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call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Context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ctx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throws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660066"/>
                </a:solidFill>
                <a:latin typeface="inherit"/>
              </a:rPr>
              <a:t>Throwable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;</a:t>
            </a:r>
            <a:endParaRPr lang="pl-PL" sz="2000" dirty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/>
          </a:p>
          <a:p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Play pozwala na kompozycję akcji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Umożliwia to otoczenie akcji docelowej dowolnymi aspektami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Kompozycję można nałożyć także na kontroler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3899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Kompozycja akcji – przykład aspektu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95270"/>
            <a:ext cx="11917345" cy="5586883"/>
          </a:xfrm>
        </p:spPr>
        <p:txBody>
          <a:bodyPr/>
          <a:lstStyle/>
          <a:p>
            <a:r>
              <a:rPr lang="pl-PL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VerboseAction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extends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play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mvc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Action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Simple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{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CompletionStage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Result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call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Http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Context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ctx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0066"/>
                </a:solidFill>
                <a:latin typeface="inherit"/>
              </a:rPr>
              <a:t>Logger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info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Calling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action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 for {}"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ctx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0088"/>
                </a:solidFill>
                <a:latin typeface="inherit"/>
              </a:rPr>
              <a:t>return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delegate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call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ctx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</a:p>
          <a:p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smtClean="0">
                <a:solidFill>
                  <a:srgbClr val="006666"/>
                </a:solidFill>
                <a:latin typeface="inherit"/>
              </a:rPr>
              <a:t>With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 smtClean="0">
                <a:solidFill>
                  <a:srgbClr val="660066"/>
                </a:solidFill>
                <a:latin typeface="inherit"/>
              </a:rPr>
              <a:t>VerboseAction</a:t>
            </a:r>
            <a:r>
              <a:rPr lang="en-US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 smtClean="0">
                <a:solidFill>
                  <a:srgbClr val="000088"/>
                </a:solidFill>
                <a:latin typeface="inherit"/>
              </a:rPr>
              <a:t>class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verboseIndex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20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ok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"It works</a:t>
            </a:r>
            <a:r>
              <a:rPr lang="en-US" sz="2000" dirty="0" smtClean="0">
                <a:solidFill>
                  <a:srgbClr val="008800"/>
                </a:solidFill>
                <a:latin typeface="inherit"/>
              </a:rPr>
              <a:t>!"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);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650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Kompozycja akcji – przekazanie obiektu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95270"/>
            <a:ext cx="11917345" cy="5586883"/>
          </a:xfrm>
        </p:spPr>
        <p:txBody>
          <a:bodyPr/>
          <a:lstStyle/>
          <a:p>
            <a:r>
              <a:rPr lang="pl-PL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PassArgAction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extends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play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mvc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Action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Simple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CompletionStage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Result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call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Http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Context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ctx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ctx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args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put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user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User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findById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1234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delegate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call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ctx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);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</a:p>
          <a:p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006666"/>
                </a:solidFill>
                <a:latin typeface="inherit"/>
              </a:rPr>
              <a:t>@With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PassArgAction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static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Result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passArgIndex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0066"/>
                </a:solidFill>
                <a:latin typeface="inherit"/>
              </a:rPr>
              <a:t>Object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user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ctx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args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user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ok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Json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toJson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user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));</a:t>
            </a: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</a:p>
          <a:p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4650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Kreacja akcji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0629" y="1065125"/>
            <a:ext cx="11947490" cy="56873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Pozwala na manipulowanie mechanizmem tworzenia akcji w Play</a:t>
            </a:r>
          </a:p>
          <a:p>
            <a:endParaRPr lang="pl-PL" sz="2000" dirty="0" smtClean="0">
              <a:solidFill>
                <a:srgbClr val="000088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ActionCreator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implements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play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http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ActionCreator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Override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0066"/>
                </a:solidFill>
                <a:latin typeface="inherit"/>
              </a:rPr>
              <a:t>Action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createAction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Http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request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0066"/>
                </a:solidFill>
                <a:latin typeface="inherit"/>
              </a:rPr>
              <a:t>Method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actionMethod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Action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Simple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	</a:t>
            </a:r>
            <a:r>
              <a:rPr lang="pl-PL" sz="20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Override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CompletionStage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Result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call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Http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Context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ctx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	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delegate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call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ctx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};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</a:p>
          <a:p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 err="1">
                <a:solidFill>
                  <a:srgbClr val="000000"/>
                </a:solidFill>
                <a:latin typeface="inherit"/>
              </a:rPr>
              <a:t>play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http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actionCreator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com.example.MyActionCreator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endParaRPr lang="pl-PL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420153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HttpRequestHandler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0629" y="1065125"/>
            <a:ext cx="11947490" cy="56873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Najniższą warstwą obsługi http w Play jest </a:t>
            </a:r>
            <a:r>
              <a:rPr lang="pl-PL" b="1" dirty="0" err="1" smtClean="0"/>
              <a:t>HttpRequestHandler</a:t>
            </a:r>
            <a:r>
              <a:rPr lang="pl-PL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Tworzenie własnych implementacji powinno być ostatnią deską ratunku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mechanizm filtrów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kompozycja akcji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Po stworzeniu własne implementacji należy zmienić konfigurację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000000"/>
                </a:solidFill>
                <a:latin typeface="inherit"/>
              </a:rPr>
              <a:t>play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http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requestHandler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 smtClean="0">
                <a:solidFill>
                  <a:srgbClr val="008800"/>
                </a:solidFill>
                <a:latin typeface="inherit"/>
              </a:rPr>
              <a:t>com.example.RequestHandler</a:t>
            </a:r>
            <a:r>
              <a:rPr lang="pl-PL" dirty="0" smtClean="0">
                <a:solidFill>
                  <a:srgbClr val="008800"/>
                </a:solidFill>
                <a:latin typeface="inherit"/>
              </a:rPr>
              <a:t>„</a:t>
            </a:r>
            <a:endParaRPr lang="pl-PL" dirty="0">
              <a:solidFill>
                <a:srgbClr val="008800"/>
              </a:solidFill>
              <a:latin typeface="inheri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Definicja interfejsu</a:t>
            </a:r>
          </a:p>
          <a:p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	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HandlerForRequest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handlerForRequest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Http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RequestHeader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request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;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2089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Po co </a:t>
            </a:r>
            <a:r>
              <a:rPr lang="pl-PL" err="1" smtClean="0"/>
              <a:t>framework</a:t>
            </a:r>
            <a:r>
              <a:rPr lang="pl-PL" smtClean="0"/>
              <a:t>?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78408" y="1243139"/>
            <a:ext cx="11809276" cy="511746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Wszystko można zrobić ręcznie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Odkrywanie koła od nowa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Obrabiamy dane tekstowe</a:t>
            </a:r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817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mtClean="0"/>
              <a:t>Filtry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50725" y="1095270"/>
            <a:ext cx="11907297" cy="552659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Reprezentują operację która będzie wykonana dla każdego żądania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Tworzą łańcuchy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/>
              <a:t>Nie mogą zmienić ścieżki żądania ale mogą wywołać inną </a:t>
            </a:r>
            <a:r>
              <a:rPr lang="pl-PL" smtClean="0"/>
              <a:t>akcję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Przykładowe użycie w autoryzacji, autentyfikacji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Jeżeli nie chcemy aplikować operacji dla każdego żądania, powinniśmy używać kompozycji akcji</a:t>
            </a:r>
          </a:p>
        </p:txBody>
      </p:sp>
    </p:spTree>
    <p:extLst>
      <p:ext uri="{BB962C8B-B14F-4D97-AF65-F5344CB8AC3E}">
        <p14:creationId xmlns:p14="http://schemas.microsoft.com/office/powerpoint/2010/main" val="193199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mtClean="0"/>
              <a:t>Filtry implementacja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50725" y="1095270"/>
            <a:ext cx="11907297" cy="552659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Tworzymy klasę dziedziczącą po </a:t>
            </a:r>
            <a:r>
              <a:rPr lang="pl-PL" dirty="0" err="1" smtClean="0"/>
              <a:t>play.mvc.Filter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Implementujemy metodę o sygnaturze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public </a:t>
            </a:r>
            <a:r>
              <a:rPr lang="en-US" dirty="0" err="1"/>
              <a:t>CompletionStage</a:t>
            </a:r>
            <a:r>
              <a:rPr lang="en-US" dirty="0"/>
              <a:t>&lt;Result&gt; apply( Function&lt;</a:t>
            </a:r>
            <a:r>
              <a:rPr lang="en-US" dirty="0" err="1"/>
              <a:t>Http.RequestHeader</a:t>
            </a:r>
            <a:r>
              <a:rPr lang="en-US" dirty="0"/>
              <a:t>, </a:t>
            </a:r>
            <a:r>
              <a:rPr lang="en-US" dirty="0" err="1"/>
              <a:t>CompletionStage</a:t>
            </a:r>
            <a:r>
              <a:rPr lang="en-US" dirty="0"/>
              <a:t>&lt;Result&gt;&gt; </a:t>
            </a:r>
            <a:r>
              <a:rPr lang="en-US" dirty="0" err="1"/>
              <a:t>nextFilter</a:t>
            </a:r>
            <a:r>
              <a:rPr lang="en-US" dirty="0"/>
              <a:t>, </a:t>
            </a:r>
            <a:r>
              <a:rPr lang="en-US" dirty="0" err="1"/>
              <a:t>Http.RequestHeader</a:t>
            </a:r>
            <a:r>
              <a:rPr lang="en-US" dirty="0"/>
              <a:t> </a:t>
            </a:r>
            <a:r>
              <a:rPr lang="en-US" dirty="0" err="1"/>
              <a:t>requestHeader</a:t>
            </a:r>
            <a:r>
              <a:rPr lang="en-US" dirty="0" smtClean="0"/>
              <a:t>)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Implementujemy klasę odpowiedzialną za budowę filtra. Z reguły dziedziczymy po </a:t>
            </a:r>
            <a:r>
              <a:rPr lang="pl-PL" dirty="0" err="1" smtClean="0"/>
              <a:t>DefaultHttpFilters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W konstruktorze wstrzykujemy wymagane filtry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 konfiguracji aplikacji rejestrujemy nasz łańcuch: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play.http.filters</a:t>
            </a:r>
            <a:r>
              <a:rPr lang="pl-PL" dirty="0"/>
              <a:t>=</a:t>
            </a:r>
            <a:r>
              <a:rPr lang="pl-PL" dirty="0" err="1"/>
              <a:t>com.example.Filters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3940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mtClean="0"/>
              <a:t>Obsługa błędów</a:t>
            </a:r>
            <a:endParaRPr lang="pl-PL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50725" y="1095270"/>
            <a:ext cx="11907297" cy="552659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Dwa rodzaje błędów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błąd serwera</a:t>
            </a:r>
          </a:p>
          <a:p>
            <a:pPr marL="1600200" lvl="2" indent="-457200"/>
            <a:r>
              <a:rPr lang="pl-PL" dirty="0" smtClean="0"/>
              <a:t>coś niepożądanego dzieje się w trakcie przetwarzania żądania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błąd klienta</a:t>
            </a:r>
          </a:p>
          <a:p>
            <a:pPr marL="1600200" lvl="2" indent="-457200"/>
            <a:r>
              <a:rPr lang="pl-PL" dirty="0" smtClean="0"/>
              <a:t>żądanie jest niepoprawne, </a:t>
            </a:r>
            <a:r>
              <a:rPr lang="pl-PL" dirty="0" err="1" smtClean="0"/>
              <a:t>URL</a:t>
            </a:r>
            <a:r>
              <a:rPr lang="pl-PL" dirty="0" smtClean="0"/>
              <a:t>, </a:t>
            </a:r>
            <a:r>
              <a:rPr lang="pl-PL" dirty="0" err="1" smtClean="0"/>
              <a:t>content-type</a:t>
            </a:r>
            <a:r>
              <a:rPr lang="pl-PL" dirty="0" smtClean="0"/>
              <a:t>, niepoprawny format wiadomości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Play dostarcza komponent klasy </a:t>
            </a:r>
            <a:r>
              <a:rPr lang="pl-PL" b="1" dirty="0" err="1" smtClean="0"/>
              <a:t>DefaultHttpErrorHandler</a:t>
            </a:r>
            <a:r>
              <a:rPr lang="pl-PL" dirty="0"/>
              <a:t> </a:t>
            </a:r>
            <a:r>
              <a:rPr lang="pl-PL" dirty="0" smtClean="0"/>
              <a:t>który może zostać rozszerzony o wymaganą przez nas funkcjonalność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onClientError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onServerError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000000"/>
                </a:solidFill>
                <a:latin typeface="inherit"/>
              </a:rPr>
              <a:t>play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http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errorHandler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com.example.ErrorHandler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89238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 smtClean="0"/>
              <a:t>Streaming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0629" y="1075174"/>
            <a:ext cx="11937441" cy="55567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Standardowa odpowiedź http zawiera nagłówek </a:t>
            </a:r>
            <a:r>
              <a:rPr lang="pl-PL" b="1" dirty="0" err="1" smtClean="0"/>
              <a:t>content-length</a:t>
            </a:r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Aby prawidłowo go określić musimy pobrać załadować cały obiekt do pamięci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Przesłanie pliku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rgbClr val="000088"/>
                </a:solidFill>
                <a:latin typeface="inherit"/>
              </a:rPr>
              <a:t>return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ok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java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io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File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"/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tmp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/fileToServe.pdf</a:t>
            </a:r>
            <a:r>
              <a:rPr lang="pl-PL" sz="2000" dirty="0" smtClean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));</a:t>
            </a:r>
            <a:endParaRPr lang="pl-PL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Chunked</a:t>
            </a:r>
            <a:r>
              <a:rPr lang="pl-PL" dirty="0" smtClean="0"/>
              <a:t> transfer </a:t>
            </a:r>
            <a:r>
              <a:rPr lang="pl-PL" dirty="0" err="1" smtClean="0"/>
              <a:t>encoding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Zamiast </a:t>
            </a:r>
            <a:r>
              <a:rPr lang="pl-PL" b="1" dirty="0" err="1" smtClean="0"/>
              <a:t>content-length</a:t>
            </a:r>
            <a:r>
              <a:rPr lang="pl-PL" dirty="0" smtClean="0"/>
              <a:t> używamy </a:t>
            </a:r>
            <a:r>
              <a:rPr lang="pl-PL" b="1" dirty="0" smtClean="0"/>
              <a:t>transfer-</a:t>
            </a:r>
            <a:r>
              <a:rPr lang="pl-PL" b="1" dirty="0" err="1" smtClean="0"/>
              <a:t>encoding</a:t>
            </a:r>
            <a:endParaRPr lang="pl-PL" b="1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Nie znamy całkowitego rozmiaru danych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Przesyłamy fragmenty odpowiedzi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Wadą jest to że klient nie może monitorować postępu transferu</a:t>
            </a:r>
            <a:endParaRPr lang="pl-PL" dirty="0"/>
          </a:p>
          <a:p>
            <a:endParaRPr lang="pl-PL" dirty="0" smtClean="0">
              <a:solidFill>
                <a:srgbClr val="666600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310681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 smtClean="0"/>
              <a:t>Comet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21064" y="1095270"/>
            <a:ext cx="11726426" cy="547635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Model komunikacji http oparty na długich połączeniach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Serwer musi wspierać dane strumieniowe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Po nawiązaniu połączenia serwer zwraca dane opakowane w </a:t>
            </a:r>
            <a:r>
              <a:rPr lang="pl-PL" dirty="0" err="1" smtClean="0"/>
              <a:t>tag</a:t>
            </a:r>
            <a:r>
              <a:rPr lang="pl-PL" dirty="0" smtClean="0"/>
              <a:t> </a:t>
            </a:r>
            <a:r>
              <a:rPr lang="pl-PL" b="1" dirty="0" smtClean="0"/>
              <a:t>&lt;</a:t>
            </a:r>
            <a:r>
              <a:rPr lang="pl-PL" b="1" dirty="0" err="1" smtClean="0"/>
              <a:t>script</a:t>
            </a:r>
            <a:r>
              <a:rPr lang="pl-PL" b="1" dirty="0" smtClean="0"/>
              <a:t>&gt;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Skrypt wykonywany jest po stronie przeglądarki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94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WebSockets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00967" y="1145513"/>
            <a:ext cx="11726426" cy="54462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Dwustronna komunikacja klient – serwer/serwer - klient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Wymiana wiadomości odbywa się w trwałym połączeniu</a:t>
            </a:r>
            <a:r>
              <a:rPr lang="pl-PL" dirty="0"/>
              <a:t> </a:t>
            </a:r>
            <a:r>
              <a:rPr lang="pl-PL" dirty="0" err="1" smtClean="0"/>
              <a:t>WebSocket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Współczesne przeglądarki wspierają ten mechanizm z użyciem </a:t>
            </a:r>
            <a:r>
              <a:rPr lang="pl-PL" dirty="0" err="1" smtClean="0"/>
              <a:t>Javascript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Umożliwia przesyłanie strumieniowe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40557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Twirl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24933"/>
            <a:ext cx="11947490" cy="567731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Szablony widoków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Oparty o Scala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Kompilowany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Stworzenie szablonu </a:t>
            </a:r>
            <a:r>
              <a:rPr lang="pl-PL" b="1" dirty="0" err="1" smtClean="0"/>
              <a:t>views</a:t>
            </a:r>
            <a:r>
              <a:rPr lang="pl-PL" b="1" dirty="0" smtClean="0"/>
              <a:t>/Application/index.scala.html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wygeneruje klasę </a:t>
            </a:r>
            <a:r>
              <a:rPr lang="pl-PL" b="1" dirty="0" err="1" smtClean="0"/>
              <a:t>views.html.Application.index</a:t>
            </a:r>
            <a:r>
              <a:rPr lang="pl-PL" dirty="0" smtClean="0"/>
              <a:t> z metodą </a:t>
            </a:r>
            <a:r>
              <a:rPr lang="pl-PL" b="1" dirty="0" err="1" smtClean="0"/>
              <a:t>render</a:t>
            </a:r>
            <a:r>
              <a:rPr lang="pl-PL" b="1" dirty="0" smtClean="0"/>
              <a:t>()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Szablony mogą przyjmować parametry które znajdą odzwierciedlenie w argumentach metody </a:t>
            </a:r>
            <a:r>
              <a:rPr lang="pl-PL" b="1" dirty="0" err="1" smtClean="0"/>
              <a:t>render</a:t>
            </a:r>
            <a:r>
              <a:rPr lang="pl-PL" b="1" dirty="0" smtClean="0"/>
              <a:t>()</a:t>
            </a:r>
          </a:p>
          <a:p>
            <a:r>
              <a:rPr lang="en-US" sz="2000" dirty="0">
                <a:solidFill>
                  <a:srgbClr val="666600"/>
                </a:solidFill>
                <a:latin typeface="inherit"/>
              </a:rPr>
              <a:t>@(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customer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Customer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orders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List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[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Order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])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h1&gt;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Welcome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6666"/>
                </a:solidFill>
                <a:latin typeface="inherit"/>
              </a:rPr>
              <a:t>@customer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name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!&lt;/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h1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en-US" sz="2000" dirty="0" err="1">
                <a:solidFill>
                  <a:srgbClr val="008800"/>
                </a:solidFill>
                <a:latin typeface="inherit"/>
              </a:rPr>
              <a:t>ul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>
                <a:solidFill>
                  <a:srgbClr val="006666"/>
                </a:solidFill>
                <a:latin typeface="inherit"/>
              </a:rPr>
              <a:t>for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order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&lt;-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orders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&lt;li&gt;</a:t>
            </a:r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order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getTitle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()&lt;/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li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}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&lt;/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ul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&gt;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660066"/>
                </a:solidFill>
                <a:latin typeface="inherit"/>
              </a:rPr>
              <a:t>Content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html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views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html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Application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index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render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customer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orders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67706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Twirl</a:t>
            </a:r>
            <a:r>
              <a:rPr lang="pl-PL" dirty="0" smtClean="0"/>
              <a:t> - składnia</a:t>
            </a:r>
            <a:endParaRPr lang="pl-PL" dirty="0"/>
          </a:p>
        </p:txBody>
      </p:sp>
      <p:sp>
        <p:nvSpPr>
          <p:cNvPr id="8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24933"/>
            <a:ext cx="11947490" cy="567731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 dirty="0" smtClean="0"/>
              <a:t>@</a:t>
            </a:r>
            <a:r>
              <a:rPr lang="pl-PL" dirty="0" smtClean="0"/>
              <a:t> oznacza początek bloku dynamicznego, nie wymaga zakończenia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@@ zostanie wydrukowane jako @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Escaping</a:t>
            </a:r>
            <a:r>
              <a:rPr lang="pl-PL" dirty="0" smtClean="0"/>
              <a:t> </a:t>
            </a:r>
            <a:r>
              <a:rPr lang="pl-PL" dirty="0" err="1" smtClean="0"/>
              <a:t>html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/>
              <a:t>@</a:t>
            </a:r>
            <a:r>
              <a:rPr lang="pl-PL" dirty="0" err="1"/>
              <a:t>Html</a:t>
            </a:r>
            <a:r>
              <a:rPr lang="pl-PL" dirty="0"/>
              <a:t>(</a:t>
            </a:r>
            <a:r>
              <a:rPr lang="pl-PL" dirty="0" err="1"/>
              <a:t>article.content</a:t>
            </a:r>
            <a:r>
              <a:rPr lang="pl-PL" dirty="0"/>
              <a:t>)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Iteracja</a:t>
            </a:r>
          </a:p>
          <a:p>
            <a:r>
              <a:rPr lang="pl-PL" sz="2000" dirty="0">
                <a:solidFill>
                  <a:srgbClr val="000088"/>
                </a:solidFill>
                <a:latin typeface="inherit"/>
              </a:rPr>
              <a:t>&lt;ul&gt;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@for(p &lt;- products) {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&lt;</a:t>
            </a:r>
            <a:r>
              <a:rPr lang="pl-PL" sz="2000" dirty="0">
                <a:solidFill>
                  <a:srgbClr val="000088"/>
                </a:solidFill>
                <a:latin typeface="inherit"/>
              </a:rPr>
              <a:t>li&gt;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p.getName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() ($@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p.getPrice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())</a:t>
            </a:r>
            <a:r>
              <a:rPr lang="pl-PL" sz="2000" dirty="0">
                <a:solidFill>
                  <a:srgbClr val="000088"/>
                </a:solidFill>
                <a:latin typeface="inherit"/>
              </a:rPr>
              <a:t>&lt;/li&gt;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} </a:t>
            </a:r>
            <a:r>
              <a:rPr lang="pl-PL" sz="2000" dirty="0">
                <a:solidFill>
                  <a:srgbClr val="000088"/>
                </a:solidFill>
                <a:latin typeface="inherit"/>
              </a:rPr>
              <a:t>&lt;/ul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&gt;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Decyzja</a:t>
            </a:r>
          </a:p>
          <a:p>
            <a:pPr lvl="0"/>
            <a:r>
              <a:rPr lang="en-US" sz="2000" dirty="0">
                <a:solidFill>
                  <a:srgbClr val="006666"/>
                </a:solidFill>
                <a:latin typeface="inherit"/>
              </a:rPr>
              <a:t>@if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items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isEmpty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en-US" sz="20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h1&gt;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Nothing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to display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h1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else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en-US" sz="20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h1&gt;</a:t>
            </a:r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items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size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items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!&lt;/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h1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pPr lvl="0"/>
            <a:endParaRPr lang="pl-PL" dirty="0"/>
          </a:p>
          <a:p>
            <a:endParaRPr lang="pl-PL" sz="2000" dirty="0" smtClean="0"/>
          </a:p>
        </p:txBody>
      </p:sp>
    </p:spTree>
    <p:extLst>
      <p:ext uri="{BB962C8B-B14F-4D97-AF65-F5344CB8AC3E}">
        <p14:creationId xmlns:p14="http://schemas.microsoft.com/office/powerpoint/2010/main" val="352614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Twirl</a:t>
            </a:r>
            <a:r>
              <a:rPr lang="pl-PL" dirty="0" smtClean="0"/>
              <a:t> - składnia</a:t>
            </a:r>
            <a:endParaRPr lang="pl-PL" dirty="0"/>
          </a:p>
        </p:txBody>
      </p:sp>
      <p:sp>
        <p:nvSpPr>
          <p:cNvPr id="8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24933"/>
            <a:ext cx="11947490" cy="5677318"/>
          </a:xfrm>
        </p:spPr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Definicja operacji</a:t>
            </a:r>
          </a:p>
          <a:p>
            <a:pPr lvl="0"/>
            <a:r>
              <a:rPr lang="pl-PL" sz="2000" dirty="0">
                <a:solidFill>
                  <a:srgbClr val="006666"/>
                </a:solidFill>
                <a:latin typeface="inherit"/>
              </a:rPr>
              <a:t>@display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product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models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Product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product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getName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$@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product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getPrice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pPr lvl="0"/>
            <a:r>
              <a:rPr lang="pl-PL" sz="20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ul&gt;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@for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product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&lt;-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products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@display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product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ul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endParaRPr lang="pl-PL" sz="2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Definicja wartości</a:t>
            </a:r>
          </a:p>
          <a:p>
            <a:pPr lvl="0"/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defining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user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getFirstName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+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 "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+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user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getLastName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fullName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&lt;div&gt;</a:t>
            </a:r>
            <a:r>
              <a:rPr lang="pl-PL" sz="2000" dirty="0">
                <a:solidFill>
                  <a:srgbClr val="660066"/>
                </a:solidFill>
                <a:latin typeface="inherit"/>
              </a:rPr>
              <a:t>Hello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fullName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div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Import</a:t>
            </a:r>
          </a:p>
          <a:p>
            <a:pPr lvl="0"/>
            <a:r>
              <a:rPr lang="pl-PL" sz="2000" dirty="0">
                <a:solidFill>
                  <a:srgbClr val="006666"/>
                </a:solidFill>
                <a:latin typeface="inherit"/>
              </a:rPr>
              <a:t>@import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root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_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company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product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core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_</a:t>
            </a:r>
            <a:endParaRPr lang="pl-PL" sz="2000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Komentarz</a:t>
            </a:r>
          </a:p>
          <a:p>
            <a:pPr lvl="0"/>
            <a:r>
              <a:rPr lang="pl-PL" sz="2000" dirty="0">
                <a:solidFill>
                  <a:srgbClr val="666666"/>
                </a:solidFill>
                <a:latin typeface="inconsolata"/>
              </a:rPr>
              <a:t>@* *@</a:t>
            </a:r>
            <a:endParaRPr lang="pl-PL" sz="2000" dirty="0"/>
          </a:p>
          <a:p>
            <a:endParaRPr lang="pl-PL" sz="2000" dirty="0" smtClean="0"/>
          </a:p>
        </p:txBody>
      </p:sp>
    </p:spTree>
    <p:extLst>
      <p:ext uri="{BB962C8B-B14F-4D97-AF65-F5344CB8AC3E}">
        <p14:creationId xmlns:p14="http://schemas.microsoft.com/office/powerpoint/2010/main" val="2987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Twirl</a:t>
            </a:r>
            <a:r>
              <a:rPr lang="pl-PL" dirty="0" smtClean="0"/>
              <a:t> – użycie </a:t>
            </a:r>
            <a:r>
              <a:rPr lang="pl-PL" dirty="0" err="1" smtClean="0"/>
              <a:t>szblonu</a:t>
            </a:r>
            <a:endParaRPr lang="pl-PL" dirty="0"/>
          </a:p>
        </p:txBody>
      </p:sp>
      <p:sp>
        <p:nvSpPr>
          <p:cNvPr id="8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24933"/>
            <a:ext cx="11947490" cy="5677318"/>
          </a:xfrm>
        </p:spPr>
        <p:txBody>
          <a:bodyPr>
            <a:normAutofit lnSpcReduction="10000"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Użycie szablonu </a:t>
            </a:r>
            <a:r>
              <a:rPr lang="pl-PL" b="1" dirty="0" err="1"/>
              <a:t>views</a:t>
            </a:r>
            <a:r>
              <a:rPr lang="pl-PL" b="1" dirty="0"/>
              <a:t>/main.scala.html</a:t>
            </a:r>
            <a:endParaRPr lang="pl-PL" b="1" dirty="0" smtClean="0"/>
          </a:p>
          <a:p>
            <a:pPr lvl="0"/>
            <a:r>
              <a:rPr lang="en-US" sz="2400" dirty="0">
                <a:solidFill>
                  <a:srgbClr val="666600"/>
                </a:solidFill>
                <a:latin typeface="inherit"/>
              </a:rPr>
              <a:t>@(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title</a:t>
            </a:r>
            <a:r>
              <a:rPr lang="en-US" sz="24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400" dirty="0">
                <a:solidFill>
                  <a:srgbClr val="660066"/>
                </a:solidFill>
                <a:latin typeface="inherit"/>
              </a:rPr>
              <a:t>String</a:t>
            </a:r>
            <a:r>
              <a:rPr lang="en-US" sz="2400" dirty="0">
                <a:solidFill>
                  <a:srgbClr val="666600"/>
                </a:solidFill>
                <a:latin typeface="inherit"/>
              </a:rPr>
              <a:t>)(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content</a:t>
            </a:r>
            <a:r>
              <a:rPr lang="en-US" sz="24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400" dirty="0">
                <a:solidFill>
                  <a:srgbClr val="660066"/>
                </a:solidFill>
                <a:latin typeface="inherit"/>
              </a:rPr>
              <a:t>Html</a:t>
            </a:r>
            <a:r>
              <a:rPr lang="en-US" sz="24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 </a:t>
            </a:r>
            <a:endParaRPr lang="pl-PL" sz="24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en-US" sz="24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en-US" sz="2400" dirty="0">
                <a:solidFill>
                  <a:srgbClr val="008800"/>
                </a:solidFill>
                <a:latin typeface="inherit"/>
              </a:rPr>
              <a:t>html&gt;</a:t>
            </a:r>
            <a:r>
              <a:rPr lang="en-US" sz="2400" dirty="0">
                <a:solidFill>
                  <a:srgbClr val="000000"/>
                </a:solidFill>
                <a:latin typeface="inherit"/>
              </a:rPr>
              <a:t> </a:t>
            </a:r>
            <a:endParaRPr lang="pl-PL" sz="24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en-US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head</a:t>
            </a:r>
            <a:r>
              <a:rPr lang="en-US" dirty="0" smtClean="0">
                <a:solidFill>
                  <a:srgbClr val="008800"/>
                </a:solidFill>
                <a:latin typeface="inherit"/>
              </a:rPr>
              <a:t>&gt;</a:t>
            </a:r>
            <a:endParaRPr lang="pl-PL" dirty="0" smtClean="0">
              <a:solidFill>
                <a:srgbClr val="008800"/>
              </a:solidFill>
              <a:latin typeface="inherit"/>
            </a:endParaRPr>
          </a:p>
          <a:p>
            <a:pPr lvl="1"/>
            <a:r>
              <a:rPr lang="pl-PL" dirty="0" smtClean="0">
                <a:solidFill>
                  <a:srgbClr val="008800"/>
                </a:solidFill>
                <a:latin typeface="inherit"/>
              </a:rPr>
              <a:t>	</a:t>
            </a:r>
            <a:r>
              <a:rPr lang="en-US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title&gt;</a:t>
            </a:r>
            <a:r>
              <a:rPr lang="en-US" dirty="0">
                <a:solidFill>
                  <a:srgbClr val="006666"/>
                </a:solidFill>
                <a:latin typeface="inherit"/>
              </a:rPr>
              <a:t>@title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title</a:t>
            </a:r>
            <a:r>
              <a:rPr lang="en-US" dirty="0" smtClean="0">
                <a:solidFill>
                  <a:srgbClr val="666600"/>
                </a:solidFill>
                <a:latin typeface="inherit"/>
              </a:rPr>
              <a:t>&gt;</a:t>
            </a:r>
            <a:endParaRPr lang="pl-PL" dirty="0" smtClean="0">
              <a:solidFill>
                <a:srgbClr val="666600"/>
              </a:solidFill>
              <a:latin typeface="inherit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dirty="0" smtClean="0">
                <a:solidFill>
                  <a:srgbClr val="666600"/>
                </a:solidFill>
                <a:latin typeface="inherit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head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en-US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body&gt;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dirty="0" smtClean="0">
                <a:solidFill>
                  <a:srgbClr val="666600"/>
                </a:solidFill>
                <a:latin typeface="inherit"/>
              </a:rPr>
              <a:t>	</a:t>
            </a:r>
            <a:r>
              <a:rPr lang="en-US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section </a:t>
            </a:r>
            <a:r>
              <a:rPr lang="en-US" dirty="0">
                <a:solidFill>
                  <a:srgbClr val="000088"/>
                </a:solidFill>
                <a:latin typeface="inherit"/>
              </a:rPr>
              <a:t>class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dirty="0">
                <a:solidFill>
                  <a:srgbClr val="008800"/>
                </a:solidFill>
                <a:latin typeface="inherit"/>
              </a:rPr>
              <a:t>"content"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en-US" dirty="0">
                <a:solidFill>
                  <a:srgbClr val="006666"/>
                </a:solidFill>
                <a:latin typeface="inherit"/>
              </a:rPr>
              <a:t>@content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section</a:t>
            </a:r>
            <a:r>
              <a:rPr lang="en-US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en-US" dirty="0" smtClean="0">
                <a:solidFill>
                  <a:srgbClr val="666600"/>
                </a:solidFill>
                <a:latin typeface="inherit"/>
              </a:rPr>
              <a:t>&lt;/</a:t>
            </a:r>
            <a:r>
              <a:rPr lang="en-US" dirty="0">
                <a:solidFill>
                  <a:srgbClr val="000000"/>
                </a:solidFill>
                <a:latin typeface="inherit"/>
              </a:rPr>
              <a:t>body</a:t>
            </a:r>
            <a:r>
              <a:rPr lang="en-US" dirty="0" smtClean="0">
                <a:solidFill>
                  <a:srgbClr val="666600"/>
                </a:solidFill>
                <a:latin typeface="inherit"/>
              </a:rPr>
              <a:t>&gt;</a:t>
            </a:r>
            <a:endParaRPr lang="pl-PL" dirty="0" smtClean="0">
              <a:solidFill>
                <a:srgbClr val="666600"/>
              </a:solidFill>
              <a:latin typeface="inherit"/>
            </a:endParaRPr>
          </a:p>
          <a:p>
            <a:pPr lvl="0"/>
            <a:r>
              <a:rPr lang="en-US" sz="24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400" dirty="0" smtClean="0">
                <a:solidFill>
                  <a:srgbClr val="666600"/>
                </a:solidFill>
                <a:latin typeface="inherit"/>
              </a:rPr>
              <a:t>&lt;/</a:t>
            </a:r>
            <a:r>
              <a:rPr lang="en-US" sz="2400" dirty="0" smtClean="0">
                <a:solidFill>
                  <a:srgbClr val="000000"/>
                </a:solidFill>
                <a:latin typeface="inherit"/>
              </a:rPr>
              <a:t>html</a:t>
            </a:r>
            <a:r>
              <a:rPr lang="en-US" sz="2400" dirty="0" smtClean="0">
                <a:solidFill>
                  <a:srgbClr val="666600"/>
                </a:solidFill>
                <a:latin typeface="inherit"/>
              </a:rPr>
              <a:t>&gt;</a:t>
            </a:r>
            <a:endParaRPr lang="pl-PL" sz="2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W kolejnym szablonie użyjemy go jak funkcji</a:t>
            </a:r>
          </a:p>
          <a:p>
            <a:pPr lvl="0"/>
            <a:r>
              <a:rPr lang="pl-PL" sz="22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200" dirty="0" err="1">
                <a:solidFill>
                  <a:srgbClr val="006666"/>
                </a:solidFill>
                <a:latin typeface="inherit"/>
              </a:rPr>
              <a:t>main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title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"Home"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smtClean="0">
                <a:solidFill>
                  <a:srgbClr val="666600"/>
                </a:solidFill>
                <a:latin typeface="inherit"/>
              </a:rPr>
              <a:t>{</a:t>
            </a:r>
          </a:p>
          <a:p>
            <a:pPr lvl="0"/>
            <a:r>
              <a:rPr lang="pl-PL" sz="2200" dirty="0" smtClean="0">
                <a:solidFill>
                  <a:srgbClr val="008800"/>
                </a:solidFill>
                <a:latin typeface="inherit"/>
              </a:rPr>
              <a:t>	&lt;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h1&gt;</a:t>
            </a:r>
            <a:r>
              <a:rPr lang="pl-PL" sz="2200" dirty="0">
                <a:solidFill>
                  <a:srgbClr val="660066"/>
                </a:solidFill>
                <a:latin typeface="inherit"/>
              </a:rPr>
              <a:t>Home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page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h1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l-PL" sz="22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200" dirty="0" smtClean="0"/>
          </a:p>
          <a:p>
            <a:pPr lvl="0"/>
            <a:endParaRPr lang="pl-PL" b="1" dirty="0"/>
          </a:p>
          <a:p>
            <a:pPr lvl="0"/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3692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Co dają </a:t>
            </a:r>
            <a:r>
              <a:rPr lang="pl-PL" err="1" smtClean="0"/>
              <a:t>frameworki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78891" y="1253187"/>
            <a:ext cx="11578164" cy="502703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Nadaje strukturę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Wydziela aspekty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URLe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Akcje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Widoki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Autoryzacja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Internacjonalizacja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Dostarcza narzędzi programistycznych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Pozwala skupić się na modelu biznesowym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Ukrywa szczegóły http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230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Twirl</a:t>
            </a:r>
            <a:r>
              <a:rPr lang="pl-PL" dirty="0" smtClean="0"/>
              <a:t> - parametry</a:t>
            </a:r>
            <a:endParaRPr lang="pl-PL" dirty="0"/>
          </a:p>
        </p:txBody>
      </p:sp>
      <p:sp>
        <p:nvSpPr>
          <p:cNvPr id="8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24933"/>
            <a:ext cx="11947490" cy="5677318"/>
          </a:xfrm>
        </p:spPr>
        <p:txBody>
          <a:bodyPr>
            <a:norm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Definicja bloku</a:t>
            </a:r>
          </a:p>
          <a:p>
            <a:pPr lvl="0"/>
            <a:r>
              <a:rPr lang="pt-BR" sz="2200" dirty="0">
                <a:solidFill>
                  <a:srgbClr val="006666"/>
                </a:solidFill>
                <a:latin typeface="inherit"/>
              </a:rPr>
              <a:t>@sidebar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l-PL" sz="22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t-BR" sz="22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pt-BR" sz="2200" dirty="0">
                <a:solidFill>
                  <a:srgbClr val="008800"/>
                </a:solidFill>
                <a:latin typeface="inherit"/>
              </a:rPr>
              <a:t>h1&gt;</a:t>
            </a:r>
            <a:r>
              <a:rPr lang="pt-BR" sz="2200" dirty="0">
                <a:solidFill>
                  <a:srgbClr val="660066"/>
                </a:solidFill>
                <a:latin typeface="inherit"/>
              </a:rPr>
              <a:t>Sidebar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h1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t-BR" sz="22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t-BR" sz="2200" dirty="0" smtClean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t-BR" sz="22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t-BR" sz="2200" dirty="0">
                <a:solidFill>
                  <a:srgbClr val="006666"/>
                </a:solidFill>
                <a:latin typeface="inherit"/>
              </a:rPr>
              <a:t>main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t-BR" sz="2200" dirty="0">
                <a:solidFill>
                  <a:srgbClr val="008800"/>
                </a:solidFill>
                <a:latin typeface="inherit"/>
              </a:rPr>
              <a:t>"Home"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)(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sidebar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l-PL" sz="2200" dirty="0" smtClean="0">
                <a:solidFill>
                  <a:srgbClr val="008800"/>
                </a:solidFill>
                <a:latin typeface="inherit"/>
              </a:rPr>
              <a:t>	</a:t>
            </a:r>
            <a:r>
              <a:rPr lang="pt-BR" sz="22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pt-BR" sz="2200" dirty="0">
                <a:solidFill>
                  <a:srgbClr val="008800"/>
                </a:solidFill>
                <a:latin typeface="inherit"/>
              </a:rPr>
              <a:t>h1&gt;</a:t>
            </a:r>
            <a:r>
              <a:rPr lang="pt-BR" sz="2200" dirty="0">
                <a:solidFill>
                  <a:srgbClr val="660066"/>
                </a:solidFill>
                <a:latin typeface="inherit"/>
              </a:rPr>
              <a:t>Home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 page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h1</a:t>
            </a:r>
            <a:r>
              <a:rPr lang="pt-BR" sz="22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t-BR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t-BR" sz="22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2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Parametry mogą mieć </a:t>
            </a:r>
            <a:r>
              <a:rPr lang="pl-PL" dirty="0" err="1" smtClean="0"/>
              <a:t>warotści</a:t>
            </a:r>
            <a:r>
              <a:rPr lang="pl-PL" dirty="0" smtClean="0"/>
              <a:t> domyślne</a:t>
            </a:r>
          </a:p>
          <a:p>
            <a:pPr lvl="0"/>
            <a:r>
              <a:rPr lang="en-US" sz="2000" dirty="0">
                <a:solidFill>
                  <a:srgbClr val="666600"/>
                </a:solidFill>
                <a:latin typeface="inherit"/>
              </a:rPr>
              <a:t>@(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title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String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scripts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Html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Html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))(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content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Html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pPr lvl="0"/>
            <a:endParaRPr lang="pl-PL" sz="2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smtClean="0"/>
              <a:t>Import szablonu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common</a:t>
            </a:r>
            <a:r>
              <a:rPr lang="pl-PL" dirty="0" smtClean="0"/>
              <a:t>\sidebar.scala.html -&gt; @</a:t>
            </a:r>
            <a:r>
              <a:rPr lang="pl-PL" dirty="0" err="1" smtClean="0"/>
              <a:t>common.sidebar</a:t>
            </a:r>
            <a:r>
              <a:rPr lang="pl-PL" dirty="0" smtClean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7603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Formularze - walidacja</a:t>
            </a:r>
            <a:endParaRPr lang="pl-PL"/>
          </a:p>
        </p:txBody>
      </p:sp>
      <p:sp>
        <p:nvSpPr>
          <p:cNvPr id="9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0629" y="1045029"/>
            <a:ext cx="11967586" cy="5436158"/>
          </a:xfrm>
        </p:spPr>
        <p:txBody>
          <a:bodyPr>
            <a:normAutofit/>
          </a:bodyPr>
          <a:lstStyle/>
          <a:p>
            <a:r>
              <a:rPr lang="pl-PL" sz="2000" dirty="0" err="1">
                <a:solidFill>
                  <a:srgbClr val="000088"/>
                </a:solidFill>
                <a:latin typeface="inherit"/>
              </a:rPr>
              <a:t>if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userForm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hasErrors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badRequest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views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html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form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render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userForm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));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…</a:t>
            </a:r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if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form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hasGlobalErrors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p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"error"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@for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error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&lt;-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form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globalErrors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p&gt;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Messages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error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messages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error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arguments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toArray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_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*)&lt;/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p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&gt;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p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&gt;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…</a:t>
            </a:r>
          </a:p>
          <a:p>
            <a:r>
              <a:rPr lang="pl-PL" sz="2000" dirty="0">
                <a:solidFill>
                  <a:srgbClr val="006666"/>
                </a:solidFill>
                <a:latin typeface="inherit"/>
              </a:rPr>
              <a:t>@for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error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&lt;-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form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"email"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errors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8800"/>
                </a:solidFill>
                <a:latin typeface="inherit"/>
              </a:rPr>
              <a:t>&lt;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p&gt;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Messages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error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messages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error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arguments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toArray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_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*)&lt;/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p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41801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Formularze - </a:t>
            </a:r>
            <a:r>
              <a:rPr lang="pl-PL" dirty="0" err="1" smtClean="0"/>
              <a:t>Twirl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30629" y="1045029"/>
            <a:ext cx="11967586" cy="543615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Przykładowy formularz</a:t>
            </a:r>
          </a:p>
          <a:p>
            <a:r>
              <a:rPr lang="en-US" sz="2000" dirty="0">
                <a:solidFill>
                  <a:srgbClr val="666600"/>
                </a:solidFill>
                <a:latin typeface="inherit"/>
              </a:rPr>
              <a:t>@(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myForm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Form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[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User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])</a:t>
            </a:r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helper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form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action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routes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660066"/>
                </a:solidFill>
                <a:latin typeface="inherit"/>
              </a:rPr>
              <a:t>Application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submit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 </a:t>
            </a:r>
            <a:r>
              <a:rPr lang="pl-PL" sz="2000" dirty="0"/>
              <a:t>'id -&gt; "</a:t>
            </a:r>
            <a:r>
              <a:rPr lang="pl-PL" sz="2000" dirty="0" err="1"/>
              <a:t>myForm</a:t>
            </a:r>
            <a:r>
              <a:rPr lang="pl-PL" sz="2000" dirty="0"/>
              <a:t>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pPr lvl="1"/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helper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inputText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myForm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"email"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helper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inputPassword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myForm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"password"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Generyczny </a:t>
            </a:r>
            <a:r>
              <a:rPr lang="pl-PL" b="1" dirty="0" smtClean="0"/>
              <a:t>&lt;</a:t>
            </a:r>
            <a:r>
              <a:rPr lang="pl-PL" b="1" dirty="0" err="1" smtClean="0"/>
              <a:t>input</a:t>
            </a:r>
            <a:r>
              <a:rPr lang="pl-PL" b="1" dirty="0" smtClean="0"/>
              <a:t>&gt;</a:t>
            </a:r>
            <a:r>
              <a:rPr lang="pl-PL" dirty="0" smtClean="0"/>
              <a:t> element</a:t>
            </a:r>
          </a:p>
          <a:p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helper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input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myForm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"email"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id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name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value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args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input type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"date"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name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"@name"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id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"@id"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toHtmlArgs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args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Iteracja</a:t>
            </a:r>
          </a:p>
          <a:p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helper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repeat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userForm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"emails"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min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6666"/>
                </a:solidFill>
                <a:latin typeface="inherit"/>
              </a:rPr>
              <a:t>1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emailField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en-US" sz="2000" dirty="0" err="1">
                <a:solidFill>
                  <a:srgbClr val="006666"/>
                </a:solidFill>
                <a:latin typeface="inherit"/>
              </a:rPr>
              <a:t>helper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inputText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emailField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42722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Dekoracja </a:t>
            </a:r>
            <a:r>
              <a:rPr lang="pl-PL" dirty="0" err="1" smtClean="0"/>
              <a:t>tagów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70338" y="1024933"/>
            <a:ext cx="11937442" cy="5687366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Tworzony element może zawierać więcej niż sam </a:t>
            </a:r>
            <a:r>
              <a:rPr lang="pl-PL" b="1" dirty="0" smtClean="0"/>
              <a:t>&lt;</a:t>
            </a:r>
            <a:r>
              <a:rPr lang="pl-PL" b="1" dirty="0" err="1" smtClean="0"/>
              <a:t>input</a:t>
            </a:r>
            <a:r>
              <a:rPr lang="pl-PL" b="1" dirty="0" smtClean="0"/>
              <a:t>&gt;</a:t>
            </a:r>
            <a:r>
              <a:rPr lang="pl-PL" dirty="0" smtClean="0"/>
              <a:t> </a:t>
            </a:r>
            <a:r>
              <a:rPr lang="pl-PL" dirty="0" err="1" smtClean="0"/>
              <a:t>tag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Domyślny dekorator generuje </a:t>
            </a:r>
            <a:r>
              <a:rPr lang="pl-PL" dirty="0" err="1" smtClean="0"/>
              <a:t>html</a:t>
            </a:r>
            <a:endParaRPr lang="pl-PL" dirty="0" smtClean="0"/>
          </a:p>
          <a:p>
            <a:pPr lvl="1"/>
            <a:r>
              <a:rPr lang="pl-PL" sz="1600" dirty="0">
                <a:solidFill>
                  <a:srgbClr val="000088"/>
                </a:solidFill>
                <a:latin typeface="inherit"/>
              </a:rPr>
              <a:t>&lt;dl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class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"error"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0066"/>
                </a:solidFill>
                <a:latin typeface="inherit"/>
              </a:rPr>
              <a:t>id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 err="1">
                <a:solidFill>
                  <a:srgbClr val="008800"/>
                </a:solidFill>
                <a:latin typeface="inherit"/>
              </a:rPr>
              <a:t>email_field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&lt;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dt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&gt;&lt;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label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0066"/>
                </a:solidFill>
                <a:latin typeface="inherit"/>
              </a:rPr>
              <a:t>for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"email"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Email: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&lt;/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label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&gt;&lt;/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dt</a:t>
            </a:r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&gt;</a:t>
            </a: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&lt;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&gt;&lt;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input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type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 err="1">
                <a:solidFill>
                  <a:srgbClr val="008800"/>
                </a:solidFill>
                <a:latin typeface="inherit"/>
              </a:rPr>
              <a:t>text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name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"email"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0066"/>
                </a:solidFill>
                <a:latin typeface="inherit"/>
              </a:rPr>
              <a:t>id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"email"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value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""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&gt;&lt;/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&gt;</a:t>
            </a: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&lt;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class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"error"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This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field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is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required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!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&lt;/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&gt;</a:t>
            </a: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&lt;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class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"error"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Another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error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&lt;/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&gt;</a:t>
            </a: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&lt;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class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"info"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Required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&lt;/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&gt;</a:t>
            </a: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&lt;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class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"info"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&gt;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Another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constraint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&lt;/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dd</a:t>
            </a:r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&gt;</a:t>
            </a: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&lt;/</a:t>
            </a:r>
            <a:r>
              <a:rPr lang="pl-PL" sz="1600" dirty="0">
                <a:solidFill>
                  <a:srgbClr val="000088"/>
                </a:solidFill>
                <a:latin typeface="inherit"/>
              </a:rPr>
              <a:t>dl</a:t>
            </a:r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&gt;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Parametry wspierane przez dekorator</a:t>
            </a:r>
          </a:p>
          <a:p>
            <a:pPr lvl="1"/>
            <a:r>
              <a:rPr lang="pl-PL" sz="2200" dirty="0">
                <a:solidFill>
                  <a:srgbClr val="008800"/>
                </a:solidFill>
                <a:latin typeface="inherit"/>
              </a:rPr>
              <a:t>'_</a:t>
            </a:r>
            <a:r>
              <a:rPr lang="pl-PL" sz="2200" dirty="0" err="1">
                <a:solidFill>
                  <a:srgbClr val="008800"/>
                </a:solidFill>
                <a:latin typeface="inherit"/>
              </a:rPr>
              <a:t>label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 -&gt; "</a:t>
            </a:r>
            <a:r>
              <a:rPr lang="pl-PL" sz="2200" dirty="0" err="1">
                <a:solidFill>
                  <a:srgbClr val="008800"/>
                </a:solidFill>
                <a:latin typeface="inherit"/>
              </a:rPr>
              <a:t>Custom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008800"/>
                </a:solidFill>
                <a:latin typeface="inherit"/>
              </a:rPr>
              <a:t>label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" </a:t>
            </a:r>
            <a:endParaRPr lang="pl-PL" sz="2200" dirty="0" smtClean="0">
              <a:solidFill>
                <a:srgbClr val="008800"/>
              </a:solidFill>
              <a:latin typeface="inherit"/>
            </a:endParaRPr>
          </a:p>
          <a:p>
            <a:pPr lvl="1"/>
            <a:r>
              <a:rPr lang="pl-PL" sz="2200" dirty="0" smtClean="0">
                <a:solidFill>
                  <a:srgbClr val="008800"/>
                </a:solidFill>
                <a:latin typeface="inherit"/>
              </a:rPr>
              <a:t>'</a:t>
            </a:r>
            <a:r>
              <a:rPr lang="pl-PL" sz="2200" dirty="0" smtClean="0">
                <a:solidFill>
                  <a:srgbClr val="000000"/>
                </a:solidFill>
                <a:latin typeface="inherit"/>
              </a:rPr>
              <a:t>_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id 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200" dirty="0" err="1">
                <a:solidFill>
                  <a:srgbClr val="008800"/>
                </a:solidFill>
                <a:latin typeface="inherit"/>
              </a:rPr>
              <a:t>idForTheTopDlElement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200" dirty="0" smtClean="0">
                <a:solidFill>
                  <a:srgbClr val="008800"/>
                </a:solidFill>
                <a:latin typeface="inherit"/>
              </a:rPr>
              <a:t>'_</a:t>
            </a:r>
            <a:r>
              <a:rPr lang="pl-PL" sz="2200" dirty="0" err="1">
                <a:solidFill>
                  <a:srgbClr val="008800"/>
                </a:solidFill>
                <a:latin typeface="inherit"/>
              </a:rPr>
              <a:t>help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 -&gt; "</a:t>
            </a:r>
            <a:r>
              <a:rPr lang="pl-PL" sz="2200" dirty="0" err="1">
                <a:solidFill>
                  <a:srgbClr val="008800"/>
                </a:solidFill>
                <a:latin typeface="inherit"/>
              </a:rPr>
              <a:t>Custom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008800"/>
                </a:solidFill>
                <a:latin typeface="inherit"/>
              </a:rPr>
              <a:t>help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" </a:t>
            </a:r>
            <a:endParaRPr lang="pl-PL" sz="2200" dirty="0" smtClean="0">
              <a:solidFill>
                <a:srgbClr val="008800"/>
              </a:solidFill>
              <a:latin typeface="inherit"/>
            </a:endParaRPr>
          </a:p>
          <a:p>
            <a:pPr lvl="1"/>
            <a:r>
              <a:rPr lang="pl-PL" sz="2200" dirty="0" smtClean="0">
                <a:solidFill>
                  <a:srgbClr val="008800"/>
                </a:solidFill>
                <a:latin typeface="inherit"/>
              </a:rPr>
              <a:t>'</a:t>
            </a:r>
            <a:r>
              <a:rPr lang="pl-PL" sz="2200" dirty="0" smtClean="0">
                <a:solidFill>
                  <a:srgbClr val="000000"/>
                </a:solidFill>
                <a:latin typeface="inherit"/>
              </a:rPr>
              <a:t>_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showConstraints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000088"/>
                </a:solidFill>
                <a:latin typeface="inherit"/>
              </a:rPr>
              <a:t>false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200" dirty="0" smtClean="0">
                <a:solidFill>
                  <a:srgbClr val="008800"/>
                </a:solidFill>
                <a:latin typeface="inherit"/>
              </a:rPr>
              <a:t>'_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error -&gt; "Force </a:t>
            </a:r>
            <a:r>
              <a:rPr lang="pl-PL" sz="2200" dirty="0" err="1">
                <a:solidFill>
                  <a:srgbClr val="008800"/>
                </a:solidFill>
                <a:latin typeface="inherit"/>
              </a:rPr>
              <a:t>an</a:t>
            </a:r>
            <a:r>
              <a:rPr lang="pl-PL" sz="2200" dirty="0">
                <a:solidFill>
                  <a:srgbClr val="008800"/>
                </a:solidFill>
                <a:latin typeface="inherit"/>
              </a:rPr>
              <a:t> error" </a:t>
            </a:r>
            <a:endParaRPr lang="pl-PL" sz="2200" dirty="0" smtClean="0">
              <a:solidFill>
                <a:srgbClr val="008800"/>
              </a:solidFill>
              <a:latin typeface="inherit"/>
            </a:endParaRPr>
          </a:p>
          <a:p>
            <a:pPr lvl="1"/>
            <a:r>
              <a:rPr lang="pl-PL" sz="2200" dirty="0" smtClean="0">
                <a:solidFill>
                  <a:srgbClr val="008800"/>
                </a:solidFill>
                <a:latin typeface="inherit"/>
              </a:rPr>
              <a:t>'</a:t>
            </a:r>
            <a:r>
              <a:rPr lang="pl-PL" sz="2200" dirty="0" smtClean="0">
                <a:solidFill>
                  <a:srgbClr val="000000"/>
                </a:solidFill>
                <a:latin typeface="inherit"/>
              </a:rPr>
              <a:t>_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showErrors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000088"/>
                </a:solidFill>
                <a:latin typeface="inherit"/>
              </a:rPr>
              <a:t>false</a:t>
            </a:r>
            <a:endParaRPr lang="pl-PL" sz="2200" dirty="0"/>
          </a:p>
          <a:p>
            <a:endParaRPr lang="pl-PL" sz="2000" dirty="0" smtClean="0"/>
          </a:p>
        </p:txBody>
      </p:sp>
    </p:spTree>
    <p:extLst>
      <p:ext uri="{BB962C8B-B14F-4D97-AF65-F5344CB8AC3E}">
        <p14:creationId xmlns:p14="http://schemas.microsoft.com/office/powerpoint/2010/main" val="255858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Własny dekorator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70338" y="1024933"/>
            <a:ext cx="11937442" cy="568736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Tworzymy </a:t>
            </a:r>
            <a:r>
              <a:rPr lang="pl-PL" dirty="0" err="1" smtClean="0"/>
              <a:t>template</a:t>
            </a:r>
            <a:r>
              <a:rPr lang="pl-PL" dirty="0" smtClean="0"/>
              <a:t> w </a:t>
            </a:r>
            <a:r>
              <a:rPr lang="pl-PL" b="1" dirty="0" err="1" smtClean="0"/>
              <a:t>views</a:t>
            </a:r>
            <a:r>
              <a:rPr lang="pl-PL" b="1" dirty="0" smtClean="0"/>
              <a:t>/</a:t>
            </a:r>
            <a:r>
              <a:rPr lang="pl-PL" b="1" dirty="0"/>
              <a:t>myFieldConstructorTemplate.scala.html</a:t>
            </a:r>
            <a:endParaRPr lang="pl-PL" b="1" dirty="0" smtClean="0"/>
          </a:p>
          <a:p>
            <a:r>
              <a:rPr lang="pl-PL" sz="2000" dirty="0">
                <a:solidFill>
                  <a:srgbClr val="666600"/>
                </a:solidFill>
                <a:latin typeface="inherit"/>
              </a:rPr>
              <a:t>@(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elements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: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helper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FieldElements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div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"@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if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elements.hasErrors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) {error}"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label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0088"/>
                </a:solidFill>
                <a:latin typeface="inherit"/>
              </a:rPr>
              <a:t>for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"@elements.id"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elements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label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&lt;/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label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div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input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elements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input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marL="914400" lvl="2" indent="0">
              <a:buNone/>
            </a:pPr>
            <a:r>
              <a:rPr lang="pl-PL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span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errors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dirty="0" err="1">
                <a:solidFill>
                  <a:srgbClr val="006666"/>
                </a:solidFill>
                <a:latin typeface="inherit"/>
              </a:rPr>
              <a:t>elements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errors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mkString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", 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)&lt;/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span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pPr marL="914400" lvl="2" indent="0">
              <a:buNone/>
            </a:pPr>
            <a:r>
              <a:rPr lang="pl-PL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span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help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dirty="0" err="1">
                <a:solidFill>
                  <a:srgbClr val="006666"/>
                </a:solidFill>
                <a:latin typeface="inherit"/>
              </a:rPr>
              <a:t>elements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infos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mkString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", 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)&lt;/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span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&lt;/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div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&lt;/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div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endParaRPr lang="pl-PL" sz="2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pl-PL" dirty="0" smtClean="0"/>
              <a:t>Używamy w widoku</a:t>
            </a:r>
          </a:p>
          <a:p>
            <a:pPr lvl="0"/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implicitField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@{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FieldConstructor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myFieldConstructorTemplate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0"/>
            <a:r>
              <a:rPr lang="pl-PL" sz="20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inputText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myForm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"email"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))</a:t>
            </a:r>
            <a:endParaRPr lang="pl-PL" sz="2000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8429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Cross Site </a:t>
            </a:r>
            <a:r>
              <a:rPr lang="pl-PL" dirty="0" err="1" smtClean="0"/>
              <a:t>Request</a:t>
            </a:r>
            <a:r>
              <a:rPr lang="pl-PL" dirty="0" smtClean="0"/>
              <a:t> </a:t>
            </a:r>
            <a:r>
              <a:rPr lang="pl-PL" dirty="0" err="1" smtClean="0"/>
              <a:t>Forgery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70338" y="1024933"/>
            <a:ext cx="11937442" cy="568736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Jest to próba wykonania żądania w kontekście sesji użytkownika systemu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Identyfikator sesji jest przesyłany w każdym żądaniu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Jeśli zdołamy wywołać żądanie z przeglądarki będziemy w stanie operować na systemie w kontekście zalogowanego użytkownika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Rozwiązaniem jest CSRF </a:t>
            </a:r>
            <a:r>
              <a:rPr lang="pl-PL" dirty="0" err="1" smtClean="0"/>
              <a:t>token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Dla każdego żądania generujemy </a:t>
            </a:r>
            <a:r>
              <a:rPr lang="pl-PL" dirty="0" err="1" smtClean="0"/>
              <a:t>token</a:t>
            </a:r>
            <a:r>
              <a:rPr lang="pl-PL" dirty="0" smtClean="0"/>
              <a:t> po stronie serwera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Token</a:t>
            </a:r>
            <a:r>
              <a:rPr lang="pl-PL" dirty="0" smtClean="0"/>
              <a:t> zapisujemy w sesji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Używamy go przy zatwierdzaniu formularzy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Po stronie serwer implementujemy filtr który sprawdzi czy żądanie zawiera odpowiedni </a:t>
            </a:r>
            <a:r>
              <a:rPr lang="pl-PL" dirty="0" err="1" smtClean="0"/>
              <a:t>token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Analogia do użycia kodu jednorazowego w operacji bankowej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05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Json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80869" y="1065125"/>
            <a:ext cx="11836959" cy="565722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Play używa </a:t>
            </a:r>
            <a:r>
              <a:rPr lang="pl-PL" b="1" dirty="0" smtClean="0"/>
              <a:t>Jacksona</a:t>
            </a:r>
            <a:r>
              <a:rPr lang="pl-PL" dirty="0" smtClean="0"/>
              <a:t> do obróbki </a:t>
            </a:r>
            <a:r>
              <a:rPr lang="pl-PL" dirty="0" err="1" smtClean="0"/>
              <a:t>Jsona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Żądanie </a:t>
            </a:r>
            <a:r>
              <a:rPr lang="pl-PL" dirty="0" err="1" smtClean="0"/>
              <a:t>json</a:t>
            </a:r>
            <a:r>
              <a:rPr lang="pl-PL" dirty="0" smtClean="0"/>
              <a:t> to </a:t>
            </a:r>
            <a:r>
              <a:rPr lang="pl-PL" dirty="0" err="1"/>
              <a:t>żadanie</a:t>
            </a:r>
            <a:r>
              <a:rPr lang="pl-PL" dirty="0"/>
              <a:t> http z </a:t>
            </a:r>
            <a:r>
              <a:rPr lang="pl-PL" dirty="0" smtClean="0"/>
              <a:t>tekstową reprezentacją </a:t>
            </a:r>
            <a:r>
              <a:rPr lang="pl-PL" dirty="0" err="1" smtClean="0"/>
              <a:t>json</a:t>
            </a:r>
            <a:r>
              <a:rPr lang="pl-PL" dirty="0" smtClean="0"/>
              <a:t> </a:t>
            </a:r>
            <a:r>
              <a:rPr lang="pl-PL" dirty="0"/>
              <a:t>w ciele żądania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Żądanie musi mieć ustawiony odpowiedni nagłówek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content-type</a:t>
            </a:r>
            <a:r>
              <a:rPr lang="pl-PL" dirty="0"/>
              <a:t>: </a:t>
            </a:r>
            <a:r>
              <a:rPr lang="pl-PL" dirty="0" err="1" smtClean="0"/>
              <a:t>application</a:t>
            </a:r>
            <a:r>
              <a:rPr lang="pl-PL" dirty="0" smtClean="0"/>
              <a:t>/</a:t>
            </a:r>
            <a:r>
              <a:rPr lang="pl-PL" dirty="0" err="1" smtClean="0"/>
              <a:t>json</a:t>
            </a:r>
            <a:endParaRPr lang="pl-PL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content-type</a:t>
            </a:r>
            <a:r>
              <a:rPr lang="pl-PL" dirty="0"/>
              <a:t>: </a:t>
            </a:r>
            <a:r>
              <a:rPr lang="pl-PL" dirty="0" err="1" smtClean="0"/>
              <a:t>text</a:t>
            </a:r>
            <a:r>
              <a:rPr lang="pl-PL" dirty="0" smtClean="0"/>
              <a:t>/</a:t>
            </a:r>
            <a:r>
              <a:rPr lang="pl-PL" dirty="0" err="1" smtClean="0"/>
              <a:t>json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dirty="0"/>
          </a:p>
          <a:p>
            <a:r>
              <a:rPr lang="en-US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sayHello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2000" dirty="0" err="1" smtClean="0">
                <a:solidFill>
                  <a:srgbClr val="660066"/>
                </a:solidFill>
                <a:latin typeface="inherit"/>
              </a:rPr>
              <a:t>JsonNode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json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request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body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asJson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 …</a:t>
            </a:r>
          </a:p>
          <a:p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Aby wysłać odpowiedź interpretowaną jako </a:t>
            </a:r>
            <a:r>
              <a:rPr lang="pl-PL" dirty="0" err="1" smtClean="0"/>
              <a:t>Json</a:t>
            </a:r>
            <a:r>
              <a:rPr lang="pl-PL" dirty="0" smtClean="0"/>
              <a:t> używamy </a:t>
            </a:r>
            <a:r>
              <a:rPr lang="pl-PL" dirty="0"/>
              <a:t>nagłówka </a:t>
            </a:r>
            <a:r>
              <a:rPr lang="pl-PL" dirty="0" err="1"/>
              <a:t>content-type</a:t>
            </a:r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W ciało odpowiedzi wpisujemy </a:t>
            </a:r>
            <a:r>
              <a:rPr lang="pl-PL" dirty="0" err="1" smtClean="0"/>
              <a:t>Json</a:t>
            </a:r>
            <a:endParaRPr lang="pl-PL" dirty="0"/>
          </a:p>
          <a:p>
            <a:r>
              <a:rPr lang="en-US" sz="2000" dirty="0">
                <a:solidFill>
                  <a:srgbClr val="000088"/>
                </a:solidFill>
                <a:latin typeface="inherit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ok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jsonNode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</a:t>
            </a:r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537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Json - przydatne</a:t>
            </a:r>
            <a:endParaRPr lang="pl-P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180869" y="1085223"/>
            <a:ext cx="11907297" cy="562707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Serializacja</a:t>
            </a:r>
            <a:endParaRPr lang="pl-PL" dirty="0" smtClean="0"/>
          </a:p>
          <a:p>
            <a:r>
              <a:rPr lang="pl-PL" dirty="0">
                <a:solidFill>
                  <a:srgbClr val="660066"/>
                </a:solidFill>
                <a:latin typeface="inherit"/>
              </a:rPr>
              <a:t>Person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person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000088"/>
                </a:solidFill>
                <a:latin typeface="inherit"/>
              </a:rPr>
              <a:t>new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smtClean="0">
                <a:solidFill>
                  <a:srgbClr val="660066"/>
                </a:solidFill>
                <a:latin typeface="inherit"/>
              </a:rPr>
              <a:t>Person</a:t>
            </a:r>
            <a:r>
              <a:rPr lang="pl-PL" dirty="0" smtClean="0">
                <a:solidFill>
                  <a:srgbClr val="666600"/>
                </a:solidFill>
                <a:latin typeface="inherit"/>
              </a:rPr>
              <a:t>…</a:t>
            </a:r>
          </a:p>
          <a:p>
            <a:r>
              <a:rPr lang="pl-PL" dirty="0" err="1" smtClean="0">
                <a:solidFill>
                  <a:srgbClr val="660066"/>
                </a:solidFill>
                <a:latin typeface="inherit"/>
              </a:rPr>
              <a:t>JsonNode</a:t>
            </a:r>
            <a:r>
              <a:rPr lang="pl-PL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personJson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660066"/>
                </a:solidFill>
                <a:latin typeface="inherit"/>
              </a:rPr>
              <a:t>Json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toJson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person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 smtClean="0">
                <a:solidFill>
                  <a:srgbClr val="880000"/>
                </a:solidFill>
                <a:latin typeface="inherit"/>
              </a:rPr>
              <a:t>// </a:t>
            </a:r>
            <a:r>
              <a:rPr lang="pl-PL" dirty="0">
                <a:solidFill>
                  <a:srgbClr val="880000"/>
                </a:solidFill>
                <a:latin typeface="inherit"/>
              </a:rPr>
              <a:t>{"</a:t>
            </a:r>
            <a:r>
              <a:rPr lang="pl-PL" dirty="0" err="1">
                <a:solidFill>
                  <a:srgbClr val="880000"/>
                </a:solidFill>
                <a:latin typeface="inherit"/>
              </a:rPr>
              <a:t>firstName</a:t>
            </a:r>
            <a:r>
              <a:rPr lang="pl-PL" dirty="0">
                <a:solidFill>
                  <a:srgbClr val="880000"/>
                </a:solidFill>
                <a:latin typeface="inherit"/>
              </a:rPr>
              <a:t>": "</a:t>
            </a:r>
            <a:r>
              <a:rPr lang="pl-PL" dirty="0" err="1">
                <a:solidFill>
                  <a:srgbClr val="880000"/>
                </a:solidFill>
                <a:latin typeface="inherit"/>
              </a:rPr>
              <a:t>Foo</a:t>
            </a:r>
            <a:r>
              <a:rPr lang="pl-PL" dirty="0">
                <a:solidFill>
                  <a:srgbClr val="880000"/>
                </a:solidFill>
                <a:latin typeface="inherit"/>
              </a:rPr>
              <a:t>", "</a:t>
            </a:r>
            <a:r>
              <a:rPr lang="pl-PL" dirty="0" err="1">
                <a:solidFill>
                  <a:srgbClr val="880000"/>
                </a:solidFill>
                <a:latin typeface="inherit"/>
              </a:rPr>
              <a:t>lastName</a:t>
            </a:r>
            <a:r>
              <a:rPr lang="pl-PL" dirty="0">
                <a:solidFill>
                  <a:srgbClr val="880000"/>
                </a:solidFill>
                <a:latin typeface="inherit"/>
              </a:rPr>
              <a:t>": "Bar", "</a:t>
            </a:r>
            <a:r>
              <a:rPr lang="pl-PL" dirty="0" err="1">
                <a:solidFill>
                  <a:srgbClr val="880000"/>
                </a:solidFill>
                <a:latin typeface="inherit"/>
              </a:rPr>
              <a:t>age</a:t>
            </a:r>
            <a:r>
              <a:rPr lang="pl-PL" dirty="0">
                <a:solidFill>
                  <a:srgbClr val="880000"/>
                </a:solidFill>
                <a:latin typeface="inherit"/>
              </a:rPr>
              <a:t>": 30}</a:t>
            </a:r>
            <a:endParaRPr lang="pl-PL" dirty="0"/>
          </a:p>
          <a:p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 drugą stronę</a:t>
            </a:r>
          </a:p>
          <a:p>
            <a:r>
              <a:rPr lang="pl-PL" dirty="0" err="1" smtClean="0">
                <a:solidFill>
                  <a:srgbClr val="660066"/>
                </a:solidFill>
                <a:latin typeface="inherit"/>
              </a:rPr>
              <a:t>JsonNode</a:t>
            </a:r>
            <a:r>
              <a:rPr lang="pl-PL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json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660066"/>
                </a:solidFill>
                <a:latin typeface="inherit"/>
              </a:rPr>
              <a:t>Json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parse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"{\"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firstName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\":\"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Foo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\", \"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lastName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\":\"Bar\", \"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age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\":13}"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 smtClean="0">
                <a:solidFill>
                  <a:srgbClr val="660066"/>
                </a:solidFill>
                <a:latin typeface="inherit"/>
              </a:rPr>
              <a:t>Person</a:t>
            </a:r>
            <a:r>
              <a:rPr lang="pl-PL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person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660066"/>
                </a:solidFill>
                <a:latin typeface="inherit"/>
              </a:rPr>
              <a:t>Json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fromJson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json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660066"/>
                </a:solidFill>
                <a:latin typeface="inherit"/>
              </a:rPr>
              <a:t>Person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);</a:t>
            </a:r>
            <a:endParaRPr lang="pl-P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0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 smtClean="0"/>
              <a:t>Xml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70821" y="1055077"/>
            <a:ext cx="11756571" cy="5556738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Żądanie </a:t>
            </a:r>
            <a:r>
              <a:rPr lang="pl-PL" dirty="0" err="1" smtClean="0"/>
              <a:t>xml</a:t>
            </a:r>
            <a:r>
              <a:rPr lang="pl-PL" dirty="0" smtClean="0"/>
              <a:t> to </a:t>
            </a:r>
            <a:r>
              <a:rPr lang="pl-PL" dirty="0" err="1" smtClean="0"/>
              <a:t>żadanie</a:t>
            </a:r>
            <a:r>
              <a:rPr lang="pl-PL" dirty="0" smtClean="0"/>
              <a:t> http z prawidłowym </a:t>
            </a:r>
            <a:r>
              <a:rPr lang="pl-PL" dirty="0" err="1" smtClean="0"/>
              <a:t>xml</a:t>
            </a:r>
            <a:r>
              <a:rPr lang="pl-PL" dirty="0" smtClean="0"/>
              <a:t> w ciele żądania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Żądanie musi mieć ustawiony odpowiedni nagłówek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content-type</a:t>
            </a:r>
            <a:r>
              <a:rPr lang="pl-PL" dirty="0" smtClean="0"/>
              <a:t>: </a:t>
            </a:r>
            <a:r>
              <a:rPr lang="pl-PL" dirty="0" err="1" smtClean="0"/>
              <a:t>application</a:t>
            </a:r>
            <a:r>
              <a:rPr lang="pl-PL" dirty="0" smtClean="0"/>
              <a:t>/</a:t>
            </a:r>
            <a:r>
              <a:rPr lang="pl-PL" dirty="0" err="1" smtClean="0"/>
              <a:t>xml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content-type</a:t>
            </a:r>
            <a:r>
              <a:rPr lang="pl-PL" dirty="0" smtClean="0"/>
              <a:t>: </a:t>
            </a:r>
            <a:r>
              <a:rPr lang="pl-PL" dirty="0" err="1" smtClean="0"/>
              <a:t>text</a:t>
            </a:r>
            <a:r>
              <a:rPr lang="pl-PL" dirty="0" smtClean="0"/>
              <a:t>/</a:t>
            </a:r>
            <a:r>
              <a:rPr lang="pl-PL" dirty="0" err="1" smtClean="0"/>
              <a:t>xml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r>
              <a:rPr lang="pl-PL" sz="2000" dirty="0" smtClean="0"/>
              <a:t>//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 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BodyParser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Of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BodyParser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Xml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endParaRPr lang="pl-PL" sz="2000" dirty="0"/>
          </a:p>
          <a:p>
            <a:r>
              <a:rPr lang="en-US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sayHello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2000" dirty="0" smtClean="0">
                <a:solidFill>
                  <a:srgbClr val="660066"/>
                </a:solidFill>
                <a:latin typeface="inherit"/>
              </a:rPr>
              <a:t>Document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dom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request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body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asXml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 …</a:t>
            </a:r>
            <a:endParaRPr lang="pl-PL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Aby wysłać odpowiedź interpretowaną jako </a:t>
            </a:r>
            <a:r>
              <a:rPr lang="pl-PL" dirty="0" err="1" smtClean="0"/>
              <a:t>XML</a:t>
            </a:r>
            <a:r>
              <a:rPr lang="pl-PL" dirty="0" smtClean="0"/>
              <a:t> powinniśmy również użyć nagłówka </a:t>
            </a:r>
            <a:r>
              <a:rPr lang="pl-PL" dirty="0" err="1" smtClean="0"/>
              <a:t>content-type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 ciało odpowiedzi wpisujemy </a:t>
            </a:r>
            <a:r>
              <a:rPr lang="pl-PL" dirty="0" err="1" smtClean="0"/>
              <a:t>XML</a:t>
            </a:r>
            <a:endParaRPr lang="pl-PL" dirty="0" smtClean="0"/>
          </a:p>
          <a:p>
            <a:r>
              <a:rPr lang="en-US" sz="2000" dirty="0">
                <a:solidFill>
                  <a:srgbClr val="000088"/>
                </a:solidFill>
                <a:latin typeface="inherit"/>
              </a:rPr>
              <a:t>return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ok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"&lt;message \"status\"=\"OK</a:t>
            </a:r>
            <a:r>
              <a:rPr lang="en-US" sz="2000" dirty="0" smtClean="0">
                <a:solidFill>
                  <a:srgbClr val="008800"/>
                </a:solidFill>
                <a:latin typeface="inherit"/>
              </a:rPr>
              <a:t>\"&gt;Hello&lt;/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message</a:t>
            </a:r>
            <a:r>
              <a:rPr lang="en-US" sz="2000" dirty="0" smtClean="0">
                <a:solidFill>
                  <a:srgbClr val="008800"/>
                </a:solidFill>
                <a:latin typeface="inherit"/>
              </a:rPr>
              <a:t>&gt;"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	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as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"application/xml"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);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43549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 smtClean="0"/>
              <a:t>Fileupload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51209" y="1115367"/>
            <a:ext cx="11686233" cy="549644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Standardowo aby w żądaniu wysłać plik należy użyć kodowania </a:t>
            </a:r>
            <a:r>
              <a:rPr lang="pl-PL" b="1" dirty="0" err="1" smtClean="0"/>
              <a:t>multipart-formdata</a:t>
            </a:r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Jeżeli wysyłamy plik z formularza </a:t>
            </a:r>
            <a:r>
              <a:rPr lang="pl-PL" dirty="0" err="1" smtClean="0"/>
              <a:t>html</a:t>
            </a:r>
            <a:r>
              <a:rPr lang="pl-PL" dirty="0" smtClean="0"/>
              <a:t> to powinien on mieć odpowiedni atrybut </a:t>
            </a:r>
            <a:r>
              <a:rPr lang="pl-PL" b="1" dirty="0" err="1" smtClean="0"/>
              <a:t>enctype</a:t>
            </a:r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Odebranie po stronie serwera</a:t>
            </a:r>
          </a:p>
          <a:p>
            <a:r>
              <a:rPr lang="pl-PL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Result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upload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MultipartFormData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smtClean="0">
                <a:solidFill>
                  <a:srgbClr val="660066"/>
                </a:solidFill>
                <a:latin typeface="inherit"/>
              </a:rPr>
              <a:t>File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body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request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body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asMultipartFormData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FilePart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smtClean="0">
                <a:solidFill>
                  <a:srgbClr val="660066"/>
                </a:solidFill>
                <a:latin typeface="inherit"/>
              </a:rPr>
              <a:t>File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picture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body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getFile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picture</a:t>
            </a:r>
            <a:r>
              <a:rPr lang="pl-PL" sz="2000" dirty="0" smtClean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Obsługa żądania </a:t>
            </a:r>
            <a:r>
              <a:rPr lang="pl-PL" dirty="0" err="1" smtClean="0"/>
              <a:t>ajax</a:t>
            </a:r>
            <a:endParaRPr lang="pl-PL" dirty="0" smtClean="0"/>
          </a:p>
          <a:p>
            <a:r>
              <a:rPr lang="en-US" sz="2000" dirty="0">
                <a:solidFill>
                  <a:srgbClr val="660066"/>
                </a:solidFill>
                <a:latin typeface="inherit"/>
              </a:rPr>
              <a:t>File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file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request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body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asRaw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asFile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();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40196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Wyższa jakość – kod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60772" y="1045029"/>
            <a:ext cx="11726427" cy="516485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SOLID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Jedna odpowiedzialność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Zamknięte – otwarte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Liskov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Segregacja interfejsów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Odwrócenie zależności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DRY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Nie powtarzaj się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KISS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Prostsze - lepsze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IOC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Odwrócone  sterowanie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02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JDBC</a:t>
            </a:r>
            <a:endParaRPr lang="pl-PL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135464"/>
            <a:ext cx="11776669" cy="5722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Play daje możliwość skonfigurowania wielu baz danych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Wspiera </a:t>
            </a:r>
            <a:r>
              <a:rPr lang="pl-PL" dirty="0" err="1" smtClean="0"/>
              <a:t>connection</a:t>
            </a:r>
            <a:r>
              <a:rPr lang="pl-PL" dirty="0" smtClean="0"/>
              <a:t> </a:t>
            </a:r>
            <a:r>
              <a:rPr lang="pl-PL" dirty="0" err="1" smtClean="0"/>
              <a:t>pooling</a:t>
            </a:r>
            <a:r>
              <a:rPr lang="pl-PL" dirty="0" smtClean="0"/>
              <a:t> z użyciem </a:t>
            </a:r>
            <a:r>
              <a:rPr lang="pl-PL" dirty="0" err="1" smtClean="0"/>
              <a:t>HikariCP</a:t>
            </a:r>
            <a:r>
              <a:rPr lang="pl-PL" dirty="0" smtClean="0"/>
              <a:t> lub </a:t>
            </a:r>
            <a:r>
              <a:rPr lang="pl-PL" dirty="0" err="1" smtClean="0"/>
              <a:t>BoneCP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Konfiguracja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libraryDependencies</a:t>
            </a:r>
            <a:r>
              <a:rPr lang="pl-PL" dirty="0"/>
              <a:t> += </a:t>
            </a:r>
            <a:r>
              <a:rPr lang="pl-PL" dirty="0" err="1" smtClean="0"/>
              <a:t>javaJdbc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w developerskim środowisku są zawarte sterowniki tylko do h2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application.conf</a:t>
            </a:r>
            <a:endParaRPr lang="pl-PL" dirty="0" smtClean="0"/>
          </a:p>
          <a:p>
            <a:pPr lvl="1"/>
            <a:r>
              <a:rPr lang="pl-PL" dirty="0">
                <a:solidFill>
                  <a:srgbClr val="880000"/>
                </a:solidFill>
                <a:latin typeface="inherit"/>
              </a:rPr>
              <a:t># </a:t>
            </a:r>
            <a:r>
              <a:rPr lang="pl-PL" sz="2000" dirty="0" err="1">
                <a:solidFill>
                  <a:srgbClr val="880000"/>
                </a:solidFill>
                <a:latin typeface="inherit"/>
              </a:rPr>
              <a:t>Default</a:t>
            </a:r>
            <a:r>
              <a:rPr lang="pl-PL" sz="2000" dirty="0">
                <a:solidFill>
                  <a:srgbClr val="88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880000"/>
                </a:solidFill>
                <a:latin typeface="inherit"/>
              </a:rPr>
              <a:t>database</a:t>
            </a:r>
            <a:r>
              <a:rPr lang="pl-PL" sz="2000" dirty="0">
                <a:solidFill>
                  <a:srgbClr val="88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880000"/>
                </a:solidFill>
                <a:latin typeface="inherit"/>
              </a:rPr>
              <a:t>configuration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db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88"/>
                </a:solidFill>
                <a:latin typeface="inherit"/>
              </a:rPr>
              <a:t>default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driver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org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h2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660066"/>
                </a:solidFill>
                <a:latin typeface="inherit"/>
              </a:rPr>
              <a:t>Driver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pPr lvl="1"/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db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default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smtClean="0">
                <a:solidFill>
                  <a:srgbClr val="008800"/>
                </a:solidFill>
                <a:latin typeface="inherit"/>
              </a:rPr>
              <a:t>jdbc:h2:mem:play„</a:t>
            </a:r>
          </a:p>
          <a:p>
            <a:pPr lvl="1"/>
            <a:r>
              <a:rPr lang="pl-PL" sz="2000" dirty="0" smtClean="0">
                <a:solidFill>
                  <a:srgbClr val="880000"/>
                </a:solidFill>
                <a:latin typeface="inherit"/>
              </a:rPr>
              <a:t># </a:t>
            </a:r>
            <a:r>
              <a:rPr lang="pl-PL" sz="2000" dirty="0" err="1" smtClean="0">
                <a:solidFill>
                  <a:srgbClr val="880000"/>
                </a:solidFill>
                <a:latin typeface="inherit"/>
              </a:rPr>
              <a:t>Orders</a:t>
            </a:r>
            <a:r>
              <a:rPr lang="pl-PL" sz="2000" dirty="0" smtClean="0">
                <a:solidFill>
                  <a:srgbClr val="880000"/>
                </a:solidFill>
                <a:latin typeface="inherit"/>
              </a:rPr>
              <a:t> </a:t>
            </a:r>
            <a:r>
              <a:rPr lang="pl-PL" sz="2000" dirty="0" err="1" smtClean="0">
                <a:solidFill>
                  <a:srgbClr val="880000"/>
                </a:solidFill>
                <a:latin typeface="inherit"/>
              </a:rPr>
              <a:t>database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pPr lvl="1"/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db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orders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driver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org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h2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660066"/>
                </a:solidFill>
                <a:latin typeface="inherit"/>
              </a:rPr>
              <a:t>Driver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pPr lvl="1"/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db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orders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"jdbc:h2:mem:orders"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dirty="0" err="1" smtClean="0"/>
              <a:t>db.default.logSql</a:t>
            </a:r>
            <a:r>
              <a:rPr lang="pl-PL" dirty="0" smtClean="0"/>
              <a:t>=</a:t>
            </a:r>
            <a:r>
              <a:rPr lang="pl-PL" dirty="0" err="1" smtClean="0"/>
              <a:t>true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249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JDBC</a:t>
            </a:r>
            <a:r>
              <a:rPr lang="pl-PL" dirty="0" smtClean="0"/>
              <a:t> - użycie</a:t>
            </a:r>
            <a:endParaRPr lang="pl-PL" dirty="0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135465"/>
            <a:ext cx="11776669" cy="5134706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Inject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JavaApplicationDatabase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660066"/>
                </a:solidFill>
                <a:latin typeface="inherit"/>
              </a:rPr>
              <a:t>Database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db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{ …</a:t>
            </a:r>
          </a:p>
          <a:p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Inject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JavaNamedDatabase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NamedDatabase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orders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0066"/>
                </a:solidFill>
                <a:latin typeface="inherit"/>
              </a:rPr>
              <a:t>Database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db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{ …</a:t>
            </a:r>
          </a:p>
          <a:p>
            <a:endParaRPr lang="pl-PL" sz="2000" smtClean="0">
              <a:solidFill>
                <a:srgbClr val="666600"/>
              </a:solidFill>
              <a:latin typeface="inherit"/>
            </a:endParaRPr>
          </a:p>
          <a:p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660066"/>
                </a:solidFill>
                <a:latin typeface="inherit"/>
              </a:rPr>
              <a:t>Connection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connection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db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getConnection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9163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 smtClean="0"/>
              <a:t>Ebean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41160" y="1075174"/>
            <a:ext cx="11756572" cy="526533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Alternatywa dla </a:t>
            </a:r>
            <a:r>
              <a:rPr lang="pl-PL" dirty="0" err="1" smtClean="0"/>
              <a:t>JPA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Zawiera dwa moduły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komunikacja z bazą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procesowanie modelu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Dystrybuowany jako </a:t>
            </a:r>
            <a:r>
              <a:rPr lang="pl-PL" dirty="0" err="1" smtClean="0"/>
              <a:t>plugin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/>
              <a:t>addSbtPlugin</a:t>
            </a:r>
            <a:r>
              <a:rPr lang="pl-PL" dirty="0"/>
              <a:t>("</a:t>
            </a:r>
            <a:r>
              <a:rPr lang="pl-PL" dirty="0" err="1"/>
              <a:t>com.typesafe.sbt</a:t>
            </a:r>
            <a:r>
              <a:rPr lang="pl-PL" dirty="0"/>
              <a:t>" % "</a:t>
            </a:r>
            <a:r>
              <a:rPr lang="pl-PL" dirty="0" err="1"/>
              <a:t>sbt-play-ebean</a:t>
            </a:r>
            <a:r>
              <a:rPr lang="pl-PL" dirty="0"/>
              <a:t>" % "3.0.0</a:t>
            </a:r>
            <a:r>
              <a:rPr lang="pl-PL" dirty="0" smtClean="0"/>
              <a:t>")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lazy </a:t>
            </a:r>
            <a:r>
              <a:rPr lang="en-US" dirty="0" err="1"/>
              <a:t>val</a:t>
            </a:r>
            <a:r>
              <a:rPr lang="en-US" dirty="0"/>
              <a:t> </a:t>
            </a:r>
            <a:r>
              <a:rPr lang="en-US" dirty="0" err="1" smtClean="0"/>
              <a:t>myProject</a:t>
            </a:r>
            <a:r>
              <a:rPr lang="en-US" dirty="0" smtClean="0"/>
              <a:t> </a:t>
            </a:r>
            <a:r>
              <a:rPr lang="en-US" dirty="0"/>
              <a:t>= (project in file(".")) .</a:t>
            </a:r>
            <a:r>
              <a:rPr lang="en-US" dirty="0" err="1"/>
              <a:t>enablePlugins</a:t>
            </a:r>
            <a:r>
              <a:rPr lang="en-US" dirty="0"/>
              <a:t>(</a:t>
            </a:r>
            <a:r>
              <a:rPr lang="en-US" dirty="0" err="1"/>
              <a:t>PlayJava</a:t>
            </a:r>
            <a:r>
              <a:rPr lang="en-US" dirty="0"/>
              <a:t>, </a:t>
            </a:r>
            <a:r>
              <a:rPr lang="en-US" dirty="0" err="1"/>
              <a:t>PlayEbean</a:t>
            </a:r>
            <a:r>
              <a:rPr lang="en-US" dirty="0" smtClean="0"/>
              <a:t>)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Model to klasy Javy z publicznymi właściwościami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>
                <a:solidFill>
                  <a:srgbClr val="000000"/>
                </a:solidFill>
                <a:latin typeface="inherit"/>
              </a:rPr>
              <a:t>ebean</a:t>
            </a:r>
            <a:r>
              <a:rPr lang="pl-PL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 smtClean="0">
                <a:solidFill>
                  <a:srgbClr val="000088"/>
                </a:solidFill>
                <a:latin typeface="inherit"/>
              </a:rPr>
              <a:t>default</a:t>
            </a:r>
            <a:r>
              <a:rPr lang="pl-PL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[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models</a:t>
            </a:r>
            <a:r>
              <a:rPr lang="pl-PL" dirty="0" smtClean="0">
                <a:solidFill>
                  <a:srgbClr val="008800"/>
                </a:solidFill>
                <a:latin typeface="inherit"/>
              </a:rPr>
              <a:t>.*"</a:t>
            </a:r>
            <a:r>
              <a:rPr lang="pl-PL" dirty="0" smtClean="0">
                <a:solidFill>
                  <a:srgbClr val="666600"/>
                </a:solidFill>
                <a:latin typeface="inherit"/>
              </a:rPr>
              <a:t>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000000"/>
                </a:solidFill>
                <a:latin typeface="inherit"/>
              </a:rPr>
              <a:t>ebean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orders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[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models.Order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models.OrderItem</a:t>
            </a:r>
            <a:r>
              <a:rPr lang="pl-PL" dirty="0" smtClean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smtClean="0">
                <a:solidFill>
                  <a:srgbClr val="666600"/>
                </a:solidFill>
                <a:latin typeface="inherit"/>
              </a:rPr>
              <a:t>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3569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Ebean</a:t>
            </a:r>
            <a:r>
              <a:rPr lang="pl-PL" dirty="0" smtClean="0"/>
              <a:t> - przykładowy model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41160" y="1075174"/>
            <a:ext cx="11756572" cy="5265335"/>
          </a:xfrm>
        </p:spPr>
        <p:txBody>
          <a:bodyPr>
            <a:noAutofit/>
          </a:bodyPr>
          <a:lstStyle/>
          <a:p>
            <a:r>
              <a:rPr lang="pl-PL" sz="1600" dirty="0" err="1">
                <a:solidFill>
                  <a:srgbClr val="000088"/>
                </a:solidFill>
                <a:latin typeface="inherit"/>
              </a:rPr>
              <a:t>package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models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;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import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java</a:t>
            </a:r>
            <a:r>
              <a:rPr lang="pl-PL" sz="16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util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.*;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import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javax</a:t>
            </a:r>
            <a:r>
              <a:rPr lang="pl-PL" sz="16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persistence</a:t>
            </a:r>
            <a:r>
              <a:rPr lang="pl-PL" sz="1600" dirty="0" smtClean="0">
                <a:solidFill>
                  <a:srgbClr val="666600"/>
                </a:solidFill>
                <a:latin typeface="inherit"/>
              </a:rPr>
              <a:t>.*;</a:t>
            </a:r>
          </a:p>
          <a:p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import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 smtClean="0">
                <a:solidFill>
                  <a:srgbClr val="000000"/>
                </a:solidFill>
                <a:latin typeface="inherit"/>
              </a:rPr>
              <a:t>com</a:t>
            </a:r>
            <a:r>
              <a:rPr lang="pl-PL" sz="16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 smtClean="0">
                <a:solidFill>
                  <a:srgbClr val="000000"/>
                </a:solidFill>
                <a:latin typeface="inherit"/>
              </a:rPr>
              <a:t>avaje</a:t>
            </a:r>
            <a:r>
              <a:rPr lang="pl-PL" sz="16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 smtClean="0">
                <a:solidFill>
                  <a:srgbClr val="000000"/>
                </a:solidFill>
                <a:latin typeface="inherit"/>
              </a:rPr>
              <a:t>ebean</a:t>
            </a:r>
            <a:r>
              <a:rPr lang="pl-PL" sz="16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 smtClean="0">
                <a:solidFill>
                  <a:srgbClr val="660066"/>
                </a:solidFill>
                <a:latin typeface="inherit"/>
              </a:rPr>
              <a:t>Model</a:t>
            </a:r>
            <a:r>
              <a:rPr lang="pl-PL" sz="1600" dirty="0" smtClean="0">
                <a:solidFill>
                  <a:srgbClr val="666600"/>
                </a:solidFill>
                <a:latin typeface="inherit"/>
              </a:rPr>
              <a:t>;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import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play</a:t>
            </a:r>
            <a:r>
              <a:rPr lang="pl-PL" sz="16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data</a:t>
            </a:r>
            <a:r>
              <a:rPr lang="pl-PL" sz="16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format</a:t>
            </a:r>
            <a:r>
              <a:rPr lang="pl-PL" sz="1600" dirty="0" smtClean="0">
                <a:solidFill>
                  <a:srgbClr val="666600"/>
                </a:solidFill>
                <a:latin typeface="inherit"/>
              </a:rPr>
              <a:t>.*;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import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play</a:t>
            </a:r>
            <a:r>
              <a:rPr lang="pl-PL" sz="16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data</a:t>
            </a:r>
            <a:r>
              <a:rPr lang="pl-PL" sz="16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validation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.*;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16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1600" dirty="0" err="1">
                <a:solidFill>
                  <a:srgbClr val="006666"/>
                </a:solidFill>
                <a:latin typeface="inherit"/>
              </a:rPr>
              <a:t>Entity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class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Task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extends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0066"/>
                </a:solidFill>
                <a:latin typeface="inherit"/>
              </a:rPr>
              <a:t>Model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16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1600" dirty="0">
                <a:solidFill>
                  <a:srgbClr val="006666"/>
                </a:solidFill>
                <a:latin typeface="inherit"/>
              </a:rPr>
              <a:t>Id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16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1600" dirty="0" err="1">
                <a:solidFill>
                  <a:srgbClr val="006666"/>
                </a:solidFill>
                <a:latin typeface="inherit"/>
              </a:rPr>
              <a:t>Constraints</a:t>
            </a:r>
            <a:r>
              <a:rPr lang="pl-PL" sz="16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Min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1600" dirty="0">
                <a:solidFill>
                  <a:srgbClr val="006666"/>
                </a:solidFill>
                <a:latin typeface="inherit"/>
              </a:rPr>
              <a:t>10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Long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id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;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16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1600" dirty="0" err="1">
                <a:solidFill>
                  <a:srgbClr val="006666"/>
                </a:solidFill>
                <a:latin typeface="inherit"/>
              </a:rPr>
              <a:t>Constraints</a:t>
            </a:r>
            <a:r>
              <a:rPr lang="pl-PL" sz="16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Required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0066"/>
                </a:solidFill>
                <a:latin typeface="inherit"/>
              </a:rPr>
              <a:t>String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name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;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boolean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done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;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1600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1600" dirty="0" err="1">
                <a:solidFill>
                  <a:srgbClr val="006666"/>
                </a:solidFill>
                <a:latin typeface="inherit"/>
              </a:rPr>
              <a:t>Formats</a:t>
            </a:r>
            <a:r>
              <a:rPr lang="pl-PL" sz="16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DateTime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pattern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 err="1">
                <a:solidFill>
                  <a:srgbClr val="008800"/>
                </a:solidFill>
                <a:latin typeface="inherit"/>
              </a:rPr>
              <a:t>dd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/MM/</a:t>
            </a:r>
            <a:r>
              <a:rPr lang="pl-PL" sz="1600" dirty="0" err="1">
                <a:solidFill>
                  <a:srgbClr val="008800"/>
                </a:solidFill>
                <a:latin typeface="inherit"/>
              </a:rPr>
              <a:t>yyyy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pPr lvl="1"/>
            <a:r>
              <a:rPr lang="pl-PL" sz="16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16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Date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dueDate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88"/>
                </a:solidFill>
                <a:latin typeface="inherit"/>
              </a:rPr>
              <a:t>new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Date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endParaRPr lang="pl-PL" sz="16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16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8319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Ebean</a:t>
            </a:r>
            <a:r>
              <a:rPr lang="pl-PL" dirty="0" smtClean="0"/>
              <a:t> - transakcje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41160" y="1075174"/>
            <a:ext cx="11756572" cy="52653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Każda operacja jest wykonywana w oddzielnej transakcji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Grupowanie na akcji z użyciem </a:t>
            </a:r>
            <a:r>
              <a:rPr lang="pl-PL" b="1" dirty="0" smtClean="0"/>
              <a:t>@</a:t>
            </a:r>
            <a:r>
              <a:rPr lang="pl-PL" b="1" dirty="0" err="1" smtClean="0"/>
              <a:t>Transactional</a:t>
            </a:r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TxCallable</a:t>
            </a:r>
            <a:r>
              <a:rPr lang="pl-PL" dirty="0" smtClean="0"/>
              <a:t>, </a:t>
            </a:r>
            <a:r>
              <a:rPr lang="pl-PL" dirty="0" err="1" smtClean="0"/>
              <a:t>TxRunnalbe</a:t>
            </a:r>
            <a:endParaRPr lang="pl-PL" dirty="0" smtClean="0"/>
          </a:p>
          <a:p>
            <a:r>
              <a:rPr lang="pl-PL" sz="2200" dirty="0">
                <a:solidFill>
                  <a:srgbClr val="000088"/>
                </a:solidFill>
                <a:latin typeface="inherit"/>
              </a:rPr>
              <a:t>import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com</a:t>
            </a:r>
            <a:r>
              <a:rPr lang="pl-PL" sz="22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avaje</a:t>
            </a:r>
            <a:r>
              <a:rPr lang="pl-PL" sz="22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ebean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.*;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200" dirty="0" smtClean="0">
                <a:solidFill>
                  <a:srgbClr val="666600"/>
                </a:solidFill>
                <a:latin typeface="inherit"/>
              </a:rPr>
              <a:t>...</a:t>
            </a:r>
            <a:r>
              <a:rPr lang="pl-PL" sz="2200" dirty="0" smtClean="0">
                <a:solidFill>
                  <a:srgbClr val="000000"/>
                </a:solidFill>
                <a:latin typeface="inherit"/>
              </a:rPr>
              <a:t> </a:t>
            </a:r>
          </a:p>
          <a:p>
            <a:r>
              <a:rPr lang="pl-PL" sz="2200" dirty="0" err="1" smtClean="0">
                <a:solidFill>
                  <a:srgbClr val="660066"/>
                </a:solidFill>
                <a:latin typeface="inherit"/>
              </a:rPr>
              <a:t>Ebean</a:t>
            </a:r>
            <a:r>
              <a:rPr lang="pl-PL" sz="22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 smtClean="0">
                <a:solidFill>
                  <a:srgbClr val="000000"/>
                </a:solidFill>
                <a:latin typeface="inherit"/>
              </a:rPr>
              <a:t>execute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(()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2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200" dirty="0" smtClean="0">
                <a:solidFill>
                  <a:srgbClr val="880000"/>
                </a:solidFill>
                <a:latin typeface="inherit"/>
              </a:rPr>
              <a:t>// </a:t>
            </a:r>
            <a:r>
              <a:rPr lang="pl-PL" sz="2200" dirty="0" err="1">
                <a:solidFill>
                  <a:srgbClr val="880000"/>
                </a:solidFill>
                <a:latin typeface="inherit"/>
              </a:rPr>
              <a:t>code</a:t>
            </a:r>
            <a:r>
              <a:rPr lang="pl-PL" sz="2200" dirty="0">
                <a:solidFill>
                  <a:srgbClr val="88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880000"/>
                </a:solidFill>
                <a:latin typeface="inherit"/>
              </a:rPr>
              <a:t>running</a:t>
            </a:r>
            <a:r>
              <a:rPr lang="pl-PL" sz="2200" dirty="0">
                <a:solidFill>
                  <a:srgbClr val="880000"/>
                </a:solidFill>
                <a:latin typeface="inherit"/>
              </a:rPr>
              <a:t> in "</a:t>
            </a:r>
            <a:r>
              <a:rPr lang="pl-PL" sz="2200" dirty="0" err="1">
                <a:solidFill>
                  <a:srgbClr val="880000"/>
                </a:solidFill>
                <a:latin typeface="inherit"/>
              </a:rPr>
              <a:t>REQUIRED</a:t>
            </a:r>
            <a:r>
              <a:rPr lang="pl-PL" sz="2200" dirty="0">
                <a:solidFill>
                  <a:srgbClr val="880000"/>
                </a:solidFill>
                <a:latin typeface="inherit"/>
              </a:rPr>
              <a:t>" </a:t>
            </a:r>
            <a:r>
              <a:rPr lang="pl-PL" sz="2200" dirty="0" err="1">
                <a:solidFill>
                  <a:srgbClr val="880000"/>
                </a:solidFill>
                <a:latin typeface="inherit"/>
              </a:rPr>
              <a:t>transactional</a:t>
            </a:r>
            <a:r>
              <a:rPr lang="pl-PL" sz="2200" dirty="0">
                <a:solidFill>
                  <a:srgbClr val="88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880000"/>
                </a:solidFill>
                <a:latin typeface="inherit"/>
              </a:rPr>
              <a:t>scope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2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200" dirty="0" smtClean="0">
                <a:solidFill>
                  <a:srgbClr val="880000"/>
                </a:solidFill>
                <a:latin typeface="inherit"/>
              </a:rPr>
              <a:t>// </a:t>
            </a:r>
            <a:r>
              <a:rPr lang="pl-PL" sz="2200" dirty="0">
                <a:solidFill>
                  <a:srgbClr val="880000"/>
                </a:solidFill>
                <a:latin typeface="inherit"/>
              </a:rPr>
              <a:t>... as "</a:t>
            </a:r>
            <a:r>
              <a:rPr lang="pl-PL" sz="2200" dirty="0" err="1">
                <a:solidFill>
                  <a:srgbClr val="880000"/>
                </a:solidFill>
                <a:latin typeface="inherit"/>
              </a:rPr>
              <a:t>REQUIRED</a:t>
            </a:r>
            <a:r>
              <a:rPr lang="pl-PL" sz="2200" dirty="0">
                <a:solidFill>
                  <a:srgbClr val="880000"/>
                </a:solidFill>
                <a:latin typeface="inherit"/>
              </a:rPr>
              <a:t>" </a:t>
            </a:r>
            <a:r>
              <a:rPr lang="pl-PL" sz="2200" dirty="0" err="1">
                <a:solidFill>
                  <a:srgbClr val="880000"/>
                </a:solidFill>
                <a:latin typeface="inherit"/>
              </a:rPr>
              <a:t>is</a:t>
            </a:r>
            <a:r>
              <a:rPr lang="pl-PL" sz="2200" dirty="0">
                <a:solidFill>
                  <a:srgbClr val="880000"/>
                </a:solidFill>
                <a:latin typeface="inherit"/>
              </a:rPr>
              <a:t> the </a:t>
            </a:r>
            <a:r>
              <a:rPr lang="pl-PL" sz="2200" dirty="0" err="1">
                <a:solidFill>
                  <a:srgbClr val="880000"/>
                </a:solidFill>
                <a:latin typeface="inherit"/>
              </a:rPr>
              <a:t>default</a:t>
            </a:r>
            <a:r>
              <a:rPr lang="pl-PL" sz="2200" dirty="0">
                <a:solidFill>
                  <a:srgbClr val="88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880000"/>
                </a:solidFill>
                <a:latin typeface="inherit"/>
              </a:rPr>
              <a:t>TxType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smtClean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200" dirty="0" err="1" smtClean="0">
                <a:solidFill>
                  <a:srgbClr val="660066"/>
                </a:solidFill>
                <a:latin typeface="inherit"/>
              </a:rPr>
              <a:t>System</a:t>
            </a:r>
            <a:r>
              <a:rPr lang="pl-PL" sz="22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 smtClean="0">
                <a:solidFill>
                  <a:srgbClr val="000088"/>
                </a:solidFill>
                <a:latin typeface="inherit"/>
              </a:rPr>
              <a:t>out</a:t>
            </a:r>
            <a:r>
              <a:rPr lang="pl-PL" sz="22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 smtClean="0">
                <a:solidFill>
                  <a:srgbClr val="000000"/>
                </a:solidFill>
                <a:latin typeface="inherit"/>
              </a:rPr>
              <a:t>println</a:t>
            </a:r>
            <a:r>
              <a:rPr lang="pl-PL" sz="22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200" dirty="0" err="1" smtClean="0">
                <a:solidFill>
                  <a:srgbClr val="660066"/>
                </a:solidFill>
                <a:latin typeface="inherit"/>
              </a:rPr>
              <a:t>Ebean</a:t>
            </a:r>
            <a:r>
              <a:rPr lang="pl-PL" sz="22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 smtClean="0">
                <a:solidFill>
                  <a:srgbClr val="000000"/>
                </a:solidFill>
                <a:latin typeface="inherit"/>
              </a:rPr>
              <a:t>currentTransaction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());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2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200" dirty="0" err="1" smtClean="0">
                <a:solidFill>
                  <a:srgbClr val="660066"/>
                </a:solidFill>
                <a:latin typeface="inherit"/>
              </a:rPr>
              <a:t>Task</a:t>
            </a:r>
            <a:r>
              <a:rPr lang="pl-PL" sz="22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task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660066"/>
                </a:solidFill>
                <a:latin typeface="inherit"/>
              </a:rPr>
              <a:t>Task</a:t>
            </a:r>
            <a:r>
              <a:rPr lang="pl-PL" sz="22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find</a:t>
            </a:r>
            <a:r>
              <a:rPr lang="pl-PL" sz="22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byId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200" dirty="0">
                <a:solidFill>
                  <a:srgbClr val="006666"/>
                </a:solidFill>
                <a:latin typeface="inherit"/>
              </a:rPr>
              <a:t>34L</a:t>
            </a:r>
            <a:r>
              <a:rPr lang="pl-PL" sz="2200" dirty="0" smtClean="0">
                <a:solidFill>
                  <a:srgbClr val="666600"/>
                </a:solidFill>
                <a:latin typeface="inherit"/>
              </a:rPr>
              <a:t>);</a:t>
            </a:r>
          </a:p>
          <a:p>
            <a:r>
              <a:rPr lang="pl-PL" sz="2200" dirty="0">
                <a:solidFill>
                  <a:srgbClr val="666600"/>
                </a:solidFill>
                <a:latin typeface="inherit"/>
              </a:rPr>
              <a:t>	</a:t>
            </a:r>
            <a:r>
              <a:rPr lang="pl-PL" sz="2200" dirty="0" err="1" smtClean="0">
                <a:solidFill>
                  <a:srgbClr val="000000"/>
                </a:solidFill>
                <a:latin typeface="inherit"/>
              </a:rPr>
              <a:t>task</a:t>
            </a:r>
            <a:r>
              <a:rPr lang="pl-PL" sz="22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 smtClean="0">
                <a:solidFill>
                  <a:srgbClr val="000088"/>
                </a:solidFill>
                <a:latin typeface="inherit"/>
              </a:rPr>
              <a:t>done</a:t>
            </a:r>
            <a:r>
              <a:rPr lang="pl-PL" sz="22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000088"/>
                </a:solidFill>
                <a:latin typeface="inherit"/>
              </a:rPr>
              <a:t>true</a:t>
            </a:r>
            <a:r>
              <a:rPr lang="pl-PL" sz="2200" dirty="0">
                <a:solidFill>
                  <a:srgbClr val="666600"/>
                </a:solidFill>
                <a:latin typeface="inherit"/>
              </a:rPr>
              <a:t>;</a:t>
            </a:r>
            <a:r>
              <a:rPr lang="pl-PL" sz="22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task</a:t>
            </a:r>
            <a:r>
              <a:rPr lang="pl-PL" sz="22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200" dirty="0" err="1">
                <a:solidFill>
                  <a:srgbClr val="000000"/>
                </a:solidFill>
                <a:latin typeface="inherit"/>
              </a:rPr>
              <a:t>save</a:t>
            </a:r>
            <a:r>
              <a:rPr lang="pl-PL" sz="2200" dirty="0" smtClean="0">
                <a:solidFill>
                  <a:srgbClr val="666600"/>
                </a:solidFill>
                <a:latin typeface="inherit"/>
              </a:rPr>
              <a:t>();</a:t>
            </a:r>
            <a:endParaRPr lang="pl-PL" sz="22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200" dirty="0" smtClean="0">
                <a:solidFill>
                  <a:srgbClr val="666600"/>
                </a:solidFill>
                <a:latin typeface="inherit"/>
              </a:rPr>
              <a:t>});</a:t>
            </a:r>
            <a:endParaRPr lang="pl-PL" sz="2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67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Ebean</a:t>
            </a:r>
            <a:r>
              <a:rPr lang="pl-PL" dirty="0" smtClean="0"/>
              <a:t> – transakcje ręczne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41160" y="1075174"/>
            <a:ext cx="11756572" cy="5265335"/>
          </a:xfrm>
        </p:spPr>
        <p:txBody>
          <a:bodyPr>
            <a:normAutofit/>
          </a:bodyPr>
          <a:lstStyle/>
          <a:p>
            <a:r>
              <a:rPr lang="pl-PL" sz="2000" dirty="0" err="1">
                <a:solidFill>
                  <a:srgbClr val="660066"/>
                </a:solidFill>
                <a:latin typeface="inherit"/>
              </a:rPr>
              <a:t>Ebean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beginTransaction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err="1" smtClean="0">
                <a:solidFill>
                  <a:srgbClr val="000088"/>
                </a:solidFill>
                <a:latin typeface="inherit"/>
              </a:rPr>
              <a:t>try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Task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Task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find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byId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34L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task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88"/>
                </a:solidFill>
                <a:latin typeface="inherit"/>
              </a:rPr>
              <a:t>done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true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task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save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Ebean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commitTransaction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finally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Ebean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endTransaction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0894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JPA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075175"/>
            <a:ext cx="11766620" cy="54160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Konfiguracja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z="1600" dirty="0" err="1">
                <a:solidFill>
                  <a:srgbClr val="000000"/>
                </a:solidFill>
                <a:latin typeface="inherit"/>
              </a:rPr>
              <a:t>libraryDependencies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++=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660066"/>
                </a:solidFill>
                <a:latin typeface="inherit"/>
              </a:rPr>
              <a:t>Seq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 err="1">
                <a:solidFill>
                  <a:srgbClr val="000000"/>
                </a:solidFill>
                <a:latin typeface="inherit"/>
              </a:rPr>
              <a:t>javaJpa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 err="1">
                <a:solidFill>
                  <a:srgbClr val="008800"/>
                </a:solidFill>
                <a:latin typeface="inherit"/>
              </a:rPr>
              <a:t>org.hibernate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%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 err="1">
                <a:solidFill>
                  <a:srgbClr val="008800"/>
                </a:solidFill>
                <a:latin typeface="inherit"/>
              </a:rPr>
              <a:t>hibernate-entitymanager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666600"/>
                </a:solidFill>
                <a:latin typeface="inherit"/>
              </a:rPr>
              <a:t>%</a:t>
            </a:r>
            <a:r>
              <a:rPr lang="pl-PL" sz="16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1600" dirty="0">
                <a:solidFill>
                  <a:srgbClr val="008800"/>
                </a:solidFill>
                <a:latin typeface="inherit"/>
              </a:rPr>
              <a:t>"5.1.0.Final</a:t>
            </a:r>
            <a:r>
              <a:rPr lang="pl-PL" sz="1600" dirty="0" smtClean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1600" dirty="0" smtClean="0">
                <a:solidFill>
                  <a:srgbClr val="666600"/>
                </a:solidFill>
                <a:latin typeface="inherit"/>
              </a:rPr>
              <a:t>)</a:t>
            </a:r>
            <a:endParaRPr lang="pl-PL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JNDI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db.default.jndiName</a:t>
            </a:r>
            <a:r>
              <a:rPr lang="pl-PL" dirty="0" smtClean="0"/>
              <a:t>=</a:t>
            </a:r>
            <a:r>
              <a:rPr lang="pl-PL" dirty="0" err="1" smtClean="0"/>
              <a:t>DefaultDS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Jednostka </a:t>
            </a:r>
            <a:r>
              <a:rPr lang="pl-PL" dirty="0" err="1" smtClean="0"/>
              <a:t>persystencji</a:t>
            </a:r>
            <a:endParaRPr lang="pl-PL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definiuje szczegóły połączenia z bazą danych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klasy które będą zarządzane za jego pomocą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definiuje transakcyjne i nie transakcyjne źródła danych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Akcje </a:t>
            </a:r>
            <a:r>
              <a:rPr lang="pl-PL" dirty="0" err="1" smtClean="0"/>
              <a:t>annotowane</a:t>
            </a:r>
            <a:r>
              <a:rPr lang="pl-PL" dirty="0" smtClean="0"/>
              <a:t> z </a:t>
            </a:r>
            <a:r>
              <a:rPr lang="pl-PL" b="1" dirty="0" smtClean="0"/>
              <a:t>@</a:t>
            </a:r>
            <a:r>
              <a:rPr lang="pl-PL" b="1" dirty="0" err="1" smtClean="0"/>
              <a:t>Transactional</a:t>
            </a:r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Jednostka </a:t>
            </a:r>
            <a:r>
              <a:rPr lang="pl-PL" dirty="0" err="1" smtClean="0"/>
              <a:t>persystencji</a:t>
            </a:r>
            <a:r>
              <a:rPr lang="pl-PL" dirty="0" smtClean="0"/>
              <a:t> jest osiągalna z </a:t>
            </a:r>
            <a:r>
              <a:rPr lang="pl-PL" b="1" dirty="0" err="1" smtClean="0"/>
              <a:t>JPAApi</a:t>
            </a:r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Wykonanie poza transakcją związaną z żądaniem </a:t>
            </a:r>
            <a:r>
              <a:rPr lang="pl-PL" b="1" dirty="0" err="1"/>
              <a:t>JPAApi.withTransaction</a:t>
            </a:r>
            <a:endParaRPr lang="pl-PL" b="1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8873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JPA</a:t>
            </a:r>
            <a:r>
              <a:rPr lang="pl-PL" dirty="0" smtClean="0"/>
              <a:t> - użycie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075175"/>
            <a:ext cx="11766620" cy="5416060"/>
          </a:xfrm>
        </p:spPr>
        <p:txBody>
          <a:bodyPr>
            <a:normAutofit/>
          </a:bodyPr>
          <a:lstStyle/>
          <a:p>
            <a:r>
              <a:rPr lang="pl-PL" sz="2000" dirty="0">
                <a:solidFill>
                  <a:srgbClr val="006666"/>
                </a:solidFill>
                <a:latin typeface="inherit"/>
              </a:rPr>
              <a:t>@</a:t>
            </a:r>
            <a:r>
              <a:rPr lang="pl-PL" sz="2000" dirty="0" err="1">
                <a:solidFill>
                  <a:srgbClr val="006666"/>
                </a:solidFill>
                <a:latin typeface="inherit"/>
              </a:rPr>
              <a:t>Inject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000088"/>
                </a:solidFill>
                <a:latin typeface="inherit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JPAController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JPAApi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api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{…</a:t>
            </a:r>
          </a:p>
          <a:p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 err="1">
                <a:solidFill>
                  <a:srgbClr val="660066"/>
                </a:solidFill>
                <a:latin typeface="inherit"/>
              </a:rPr>
              <a:t>EntityManager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em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jpaApi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em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();</a:t>
            </a:r>
          </a:p>
          <a:p>
            <a:endParaRPr lang="pl-PL" sz="2000" dirty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880000"/>
                </a:solidFill>
                <a:latin typeface="inherit"/>
              </a:rPr>
              <a:t>// lambda </a:t>
            </a:r>
            <a:r>
              <a:rPr lang="pl-PL" sz="2000" dirty="0" err="1">
                <a:solidFill>
                  <a:srgbClr val="880000"/>
                </a:solidFill>
                <a:latin typeface="inherit"/>
              </a:rPr>
              <a:t>is</a:t>
            </a:r>
            <a:r>
              <a:rPr lang="pl-PL" sz="2000" dirty="0">
                <a:solidFill>
                  <a:srgbClr val="88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880000"/>
                </a:solidFill>
                <a:latin typeface="inherit"/>
              </a:rPr>
              <a:t>an</a:t>
            </a:r>
            <a:r>
              <a:rPr lang="pl-PL" sz="2000" dirty="0">
                <a:solidFill>
                  <a:srgbClr val="88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880000"/>
                </a:solidFill>
                <a:latin typeface="inherit"/>
              </a:rPr>
              <a:t>instance</a:t>
            </a:r>
            <a:r>
              <a:rPr lang="pl-PL" sz="2000" dirty="0">
                <a:solidFill>
                  <a:srgbClr val="880000"/>
                </a:solidFill>
                <a:latin typeface="inherit"/>
              </a:rPr>
              <a:t> of </a:t>
            </a:r>
            <a:r>
              <a:rPr lang="pl-PL" sz="2000" dirty="0" err="1">
                <a:solidFill>
                  <a:srgbClr val="880000"/>
                </a:solidFill>
                <a:latin typeface="inherit"/>
              </a:rPr>
              <a:t>Runnable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jpaApi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withTransaction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EntityManager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em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jpaApi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em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0066"/>
                </a:solidFill>
                <a:latin typeface="inherit"/>
              </a:rPr>
              <a:t>Query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query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em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createNativeQuery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update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people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 </a:t>
            </a:r>
            <a:r>
              <a:rPr lang="pl-PL" sz="2000" dirty="0" smtClean="0">
                <a:solidFill>
                  <a:srgbClr val="008800"/>
                </a:solidFill>
                <a:latin typeface="inherit"/>
              </a:rPr>
              <a:t>…"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);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 	</a:t>
            </a: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query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executeUpdate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();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});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283500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Evolutions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90919" y="1065125"/>
            <a:ext cx="11776668" cy="527538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Pozwalają na zarządzanie zmianami w bazie danych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/>
              <a:t>libraryDependencies</a:t>
            </a:r>
            <a:r>
              <a:rPr lang="pl-PL" dirty="0"/>
              <a:t> += </a:t>
            </a:r>
            <a:r>
              <a:rPr lang="pl-PL" dirty="0" err="1" smtClean="0"/>
              <a:t>evolutions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Pliki migracyjne znajdują się w </a:t>
            </a:r>
            <a:r>
              <a:rPr lang="pl-PL" b="1" dirty="0" err="1" smtClean="0"/>
              <a:t>conf</a:t>
            </a:r>
            <a:r>
              <a:rPr lang="pl-PL" b="1" dirty="0" smtClean="0"/>
              <a:t>/</a:t>
            </a:r>
            <a:r>
              <a:rPr lang="pl-PL" b="1" dirty="0" err="1" smtClean="0"/>
              <a:t>evolutions</a:t>
            </a:r>
            <a:r>
              <a:rPr lang="pl-PL" b="1" dirty="0" smtClean="0"/>
              <a:t>/{</a:t>
            </a:r>
            <a:r>
              <a:rPr lang="pl-PL" b="1" dirty="0" err="1" smtClean="0"/>
              <a:t>nazwabazy</a:t>
            </a:r>
            <a:r>
              <a:rPr lang="pl-PL" b="1" dirty="0" smtClean="0"/>
              <a:t>}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Nazwy plików to kolejne numery sekwencji 1.sql, 2.sql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Zmiany zapisane są w formacie SQL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Każdy plik zawiera dwie sekcje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Ups</a:t>
            </a:r>
            <a:r>
              <a:rPr lang="pl-PL" dirty="0" smtClean="0"/>
              <a:t> – utworzenie zmiany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Downs</a:t>
            </a:r>
            <a:r>
              <a:rPr lang="pl-PL" dirty="0" smtClean="0"/>
              <a:t> – wycofanie zmiany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Każda linia w pliku jest zakończona </a:t>
            </a:r>
            <a:r>
              <a:rPr lang="pl-PL" b="1" dirty="0" smtClean="0"/>
              <a:t>;</a:t>
            </a:r>
            <a:r>
              <a:rPr lang="pl-PL" dirty="0" smtClean="0"/>
              <a:t> plik aplikowany jest linia po </a:t>
            </a:r>
            <a:r>
              <a:rPr lang="pl-PL" dirty="0" err="1" smtClean="0"/>
              <a:t>lini</a:t>
            </a:r>
            <a:endParaRPr lang="pl-PL" b="1" dirty="0" smtClean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0821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 smtClean="0"/>
              <a:t>WebServices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20580" y="1045029"/>
            <a:ext cx="11937442" cy="532562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Play dostarcza bibliotekę kliencką wspomagającą wywołania serwisów sieciowych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/>
              <a:t>libraryDependencies</a:t>
            </a:r>
            <a:r>
              <a:rPr lang="pl-PL" dirty="0"/>
              <a:t> ++= </a:t>
            </a:r>
            <a:r>
              <a:rPr lang="pl-PL" dirty="0" err="1"/>
              <a:t>Seq</a:t>
            </a:r>
            <a:r>
              <a:rPr lang="pl-PL" dirty="0"/>
              <a:t>( </a:t>
            </a:r>
            <a:r>
              <a:rPr lang="pl-PL" dirty="0" err="1"/>
              <a:t>javaWs</a:t>
            </a:r>
            <a:r>
              <a:rPr lang="pl-PL" dirty="0"/>
              <a:t> </a:t>
            </a:r>
            <a:r>
              <a:rPr lang="pl-PL" dirty="0" smtClean="0"/>
              <a:t>) w </a:t>
            </a:r>
            <a:r>
              <a:rPr lang="pl-PL" b="1" dirty="0" err="1" smtClean="0"/>
              <a:t>build.sbt</a:t>
            </a:r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@</a:t>
            </a:r>
            <a:r>
              <a:rPr lang="pl-PL" dirty="0" err="1"/>
              <a:t>Inject</a:t>
            </a:r>
            <a:r>
              <a:rPr lang="pl-PL" dirty="0"/>
              <a:t> </a:t>
            </a:r>
            <a:r>
              <a:rPr lang="pl-PL" dirty="0" err="1"/>
              <a:t>WSClient</a:t>
            </a:r>
            <a:r>
              <a:rPr lang="pl-PL" dirty="0"/>
              <a:t> </a:t>
            </a:r>
            <a:r>
              <a:rPr lang="pl-PL" dirty="0" err="1" smtClean="0"/>
              <a:t>ws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WSClient</a:t>
            </a:r>
            <a:r>
              <a:rPr lang="pl-PL" dirty="0" smtClean="0"/>
              <a:t> jest asynchroniczny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Wywołania nie zwracają obiektów a ich obietnice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CompletionStage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Obietnice zostaną dostarczone za jakiś czas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8036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Wyższa jakość - dane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70821" y="1155560"/>
            <a:ext cx="11696281" cy="519499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CAP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Nie można mieć wszystkiego, spójność – dostępność – niezawodność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ACID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Atomowość, spójność, izolacja, trwałość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Ewentualna konsystencja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Czy ja muszę to wiedzieć?</a:t>
            </a:r>
          </a:p>
        </p:txBody>
      </p:sp>
    </p:spTree>
    <p:extLst>
      <p:ext uri="{BB962C8B-B14F-4D97-AF65-F5344CB8AC3E}">
        <p14:creationId xmlns:p14="http://schemas.microsoft.com/office/powerpoint/2010/main" val="36957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WebServices</a:t>
            </a:r>
            <a:r>
              <a:rPr lang="pl-PL" dirty="0" smtClean="0"/>
              <a:t> - żądanie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20580" y="1045029"/>
            <a:ext cx="11937442" cy="5325626"/>
          </a:xfrm>
        </p:spPr>
        <p:txBody>
          <a:bodyPr>
            <a:normAutofit/>
          </a:bodyPr>
          <a:lstStyle/>
          <a:p>
            <a:r>
              <a:rPr lang="fr-FR" sz="2000" dirty="0">
                <a:solidFill>
                  <a:srgbClr val="660066"/>
                </a:solidFill>
                <a:latin typeface="inherit"/>
              </a:rPr>
              <a:t>WSRequest</a:t>
            </a:r>
            <a:r>
              <a:rPr lang="fr-FR" sz="2000" dirty="0">
                <a:solidFill>
                  <a:srgbClr val="000000"/>
                </a:solidFill>
                <a:latin typeface="inherit"/>
              </a:rPr>
              <a:t> request </a:t>
            </a:r>
            <a:r>
              <a:rPr lang="fr-FR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fr-FR" sz="2000" dirty="0">
                <a:solidFill>
                  <a:srgbClr val="000000"/>
                </a:solidFill>
                <a:latin typeface="inherit"/>
              </a:rPr>
              <a:t> ws</a:t>
            </a:r>
            <a:r>
              <a:rPr lang="fr-FR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fr-FR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fr-FR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fr-FR" sz="2000" dirty="0">
                <a:solidFill>
                  <a:srgbClr val="008800"/>
                </a:solidFill>
                <a:latin typeface="inherit"/>
              </a:rPr>
              <a:t>"http://example.com</a:t>
            </a:r>
            <a:r>
              <a:rPr lang="fr-FR" sz="2000" dirty="0" smtClean="0">
                <a:solidFill>
                  <a:srgbClr val="008800"/>
                </a:solidFill>
                <a:latin typeface="inherit"/>
              </a:rPr>
              <a:t>"</a:t>
            </a:r>
            <a:r>
              <a:rPr lang="fr-FR" sz="2000" dirty="0" smtClean="0">
                <a:solidFill>
                  <a:srgbClr val="666600"/>
                </a:solidFill>
                <a:latin typeface="inherit"/>
              </a:rPr>
              <a:t>);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ws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setAuth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user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password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WSAuthScheme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BASIC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();</a:t>
            </a: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ws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setFollowRedirects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true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();</a:t>
            </a: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ws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setQueryParameter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paramKey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err="1">
                <a:solidFill>
                  <a:srgbClr val="008800"/>
                </a:solidFill>
                <a:latin typeface="inherit"/>
              </a:rPr>
              <a:t>paramValue</a:t>
            </a:r>
            <a:r>
              <a:rPr lang="pl-PL" sz="2000" dirty="0" smtClean="0">
                <a:solidFill>
                  <a:srgbClr val="008800"/>
                </a:solidFill>
                <a:latin typeface="inherit"/>
              </a:rPr>
              <a:t>"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);</a:t>
            </a:r>
          </a:p>
          <a:p>
            <a:r>
              <a:rPr lang="en-US" sz="2000" dirty="0">
                <a:solidFill>
                  <a:srgbClr val="000000"/>
                </a:solidFill>
                <a:latin typeface="inherit"/>
              </a:rPr>
              <a:t>ws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url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setHeader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 err="1">
                <a:solidFill>
                  <a:srgbClr val="008800"/>
                </a:solidFill>
                <a:latin typeface="inherit"/>
              </a:rPr>
              <a:t>headerKey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 err="1">
                <a:solidFill>
                  <a:srgbClr val="008800"/>
                </a:solidFill>
                <a:latin typeface="inherit"/>
              </a:rPr>
              <a:t>headerValue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get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();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ws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setRequestTimeout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>
                <a:solidFill>
                  <a:srgbClr val="006666"/>
                </a:solidFill>
                <a:latin typeface="inherit"/>
              </a:rPr>
              <a:t>1000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();</a:t>
            </a:r>
          </a:p>
          <a:p>
            <a:r>
              <a:rPr lang="en-US" sz="2000" dirty="0">
                <a:solidFill>
                  <a:srgbClr val="000000"/>
                </a:solidFill>
                <a:latin typeface="inherit"/>
              </a:rPr>
              <a:t>ws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url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setContentType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"application/x-www-form-</a:t>
            </a:r>
            <a:r>
              <a:rPr lang="en-US" sz="2000" dirty="0" err="1">
                <a:solidFill>
                  <a:srgbClr val="008800"/>
                </a:solidFill>
                <a:latin typeface="inherit"/>
              </a:rPr>
              <a:t>urlencoded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post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"key1=value1&amp;key2=value2</a:t>
            </a:r>
            <a:r>
              <a:rPr lang="en-US" sz="2000" dirty="0" smtClean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);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ws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url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inherit"/>
              </a:rPr>
              <a:t>url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post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 smtClean="0">
                <a:solidFill>
                  <a:srgbClr val="000000"/>
                </a:solidFill>
                <a:latin typeface="inherit"/>
              </a:rPr>
              <a:t>json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Node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);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en-US" sz="2000" dirty="0">
                <a:solidFill>
                  <a:srgbClr val="000000"/>
                </a:solidFill>
                <a:latin typeface="inherit"/>
              </a:rPr>
              <a:t>ws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url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post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660066"/>
                </a:solidFill>
                <a:latin typeface="inherit"/>
              </a:rPr>
              <a:t>Source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single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660066"/>
                </a:solidFill>
                <a:latin typeface="inherit"/>
              </a:rPr>
              <a:t>DataPart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"hello"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,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"world</a:t>
            </a:r>
            <a:r>
              <a:rPr lang="en-US" sz="2000" dirty="0" smtClean="0">
                <a:solidFill>
                  <a:srgbClr val="008800"/>
                </a:solidFill>
                <a:latin typeface="inherit"/>
              </a:rPr>
              <a:t>"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)));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//</a:t>
            </a:r>
            <a:r>
              <a:rPr lang="pl-PL" sz="2000" dirty="0" err="1" smtClean="0">
                <a:solidFill>
                  <a:srgbClr val="666600"/>
                </a:solidFill>
                <a:latin typeface="inherit"/>
              </a:rPr>
              <a:t>multipart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 form data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31434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WebServices</a:t>
            </a:r>
            <a:r>
              <a:rPr lang="pl-PL" dirty="0" smtClean="0"/>
              <a:t> - odpowiedź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20580" y="1045029"/>
            <a:ext cx="11937442" cy="5325626"/>
          </a:xfrm>
        </p:spPr>
        <p:txBody>
          <a:bodyPr>
            <a:normAutofit fontScale="85000" lnSpcReduction="20000"/>
          </a:bodyPr>
          <a:lstStyle/>
          <a:p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CompletionStage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WSResponse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responsePromise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complexRequest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();</a:t>
            </a:r>
          </a:p>
          <a:p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CompletionStage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JsonNode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jsonPromise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ws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thenApply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WSResponse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::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asJson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);</a:t>
            </a:r>
          </a:p>
          <a:p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CompletionStage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err="1" smtClean="0">
                <a:solidFill>
                  <a:srgbClr val="660066"/>
                </a:solidFill>
                <a:latin typeface="inherit"/>
              </a:rPr>
              <a:t>Document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documentPromise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ws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thenApply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WSResponse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::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asXml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);</a:t>
            </a:r>
          </a:p>
          <a:p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Łączenie </a:t>
            </a:r>
            <a:r>
              <a:rPr lang="pl-PL" dirty="0" err="1" smtClean="0"/>
              <a:t>wywołań</a:t>
            </a:r>
            <a:endParaRPr lang="pl-PL" dirty="0" smtClean="0"/>
          </a:p>
          <a:p>
            <a:r>
              <a:rPr lang="pl-PL" sz="2000" dirty="0" err="1">
                <a:solidFill>
                  <a:srgbClr val="000088"/>
                </a:solidFill>
                <a:latin typeface="inherit"/>
              </a:rPr>
              <a:t>final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CompletionStage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&lt;</a:t>
            </a:r>
            <a:r>
              <a:rPr lang="pl-PL" sz="2000" dirty="0" err="1">
                <a:solidFill>
                  <a:srgbClr val="660066"/>
                </a:solidFill>
                <a:latin typeface="inherit"/>
              </a:rPr>
              <a:t>WSResponse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responseThreePromise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ws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smtClean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inherit"/>
              </a:rPr>
              <a:t>urlOne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thenCompose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responseOne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ws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responseOne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getBody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()).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())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thenCompose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responseTwo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 ws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responseTwo</a:t>
            </a:r>
            <a:r>
              <a:rPr lang="pl-PL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sz="2000" dirty="0" err="1">
                <a:solidFill>
                  <a:srgbClr val="000000"/>
                </a:solidFill>
                <a:latin typeface="inherit"/>
              </a:rPr>
              <a:t>getBody</a:t>
            </a:r>
            <a:r>
              <a:rPr lang="pl-PL" sz="2000" dirty="0">
                <a:solidFill>
                  <a:srgbClr val="666600"/>
                </a:solidFill>
                <a:latin typeface="inherit"/>
              </a:rPr>
              <a:t>()).</a:t>
            </a:r>
            <a:r>
              <a:rPr lang="pl-PL" sz="2000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());</a:t>
            </a:r>
          </a:p>
          <a:p>
            <a:endParaRPr lang="pl-PL" sz="2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Użycie w kontrolerze</a:t>
            </a:r>
            <a:endParaRPr lang="pl-PL" dirty="0"/>
          </a:p>
          <a:p>
            <a:r>
              <a:rPr lang="en-US" sz="2000" dirty="0">
                <a:solidFill>
                  <a:srgbClr val="000088"/>
                </a:solidFill>
                <a:latin typeface="inherit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660066"/>
                </a:solidFill>
                <a:latin typeface="inherit"/>
              </a:rPr>
              <a:t>CompletionStage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&lt;</a:t>
            </a:r>
            <a:r>
              <a:rPr lang="en-US" sz="2000" dirty="0">
                <a:solidFill>
                  <a:srgbClr val="660066"/>
                </a:solidFill>
                <a:latin typeface="inherit"/>
              </a:rPr>
              <a:t>Result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index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{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2000" dirty="0" smtClean="0">
                <a:solidFill>
                  <a:srgbClr val="000088"/>
                </a:solidFill>
                <a:latin typeface="inherit"/>
              </a:rPr>
              <a:t>return</a:t>
            </a:r>
            <a:r>
              <a:rPr lang="en-US" sz="2000" dirty="0" smtClean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ws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url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feedUrl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en-US" sz="2000" dirty="0">
                <a:solidFill>
                  <a:srgbClr val="000088"/>
                </a:solidFill>
                <a:latin typeface="inherit"/>
              </a:rPr>
              <a:t>get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()</a:t>
            </a:r>
            <a:endParaRPr lang="pl-PL" sz="2000" dirty="0" smtClean="0">
              <a:solidFill>
                <a:srgbClr val="666600"/>
              </a:solidFill>
              <a:latin typeface="inherit"/>
            </a:endParaRPr>
          </a:p>
          <a:p>
            <a:r>
              <a:rPr lang="pl-PL" sz="2000" dirty="0">
                <a:solidFill>
                  <a:srgbClr val="666600"/>
                </a:solidFill>
                <a:latin typeface="inherit"/>
              </a:rPr>
              <a:t>	</a:t>
            </a:r>
            <a:r>
              <a:rPr lang="pl-PL" sz="2000" dirty="0" smtClean="0">
                <a:solidFill>
                  <a:srgbClr val="666600"/>
                </a:solidFill>
                <a:latin typeface="inherit"/>
              </a:rPr>
              <a:t>	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thenApply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response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-&gt;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ok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"Feed title: "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+</a:t>
            </a:r>
            <a:r>
              <a:rPr lang="en-US" sz="2000" dirty="0">
                <a:solidFill>
                  <a:srgbClr val="000000"/>
                </a:solidFill>
                <a:latin typeface="inherit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response</a:t>
            </a:r>
            <a:r>
              <a:rPr lang="en-US" sz="2000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asJson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().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findPath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(</a:t>
            </a:r>
            <a:r>
              <a:rPr lang="en-US" sz="2000" dirty="0">
                <a:solidFill>
                  <a:srgbClr val="008800"/>
                </a:solidFill>
                <a:latin typeface="inherit"/>
              </a:rPr>
              <a:t>"title"</a:t>
            </a:r>
            <a:r>
              <a:rPr lang="en-US" sz="2000" dirty="0">
                <a:solidFill>
                  <a:srgbClr val="666600"/>
                </a:solidFill>
                <a:latin typeface="inherit"/>
              </a:rPr>
              <a:t>).</a:t>
            </a:r>
            <a:r>
              <a:rPr lang="en-US" sz="2000" dirty="0" err="1">
                <a:solidFill>
                  <a:srgbClr val="000000"/>
                </a:solidFill>
                <a:latin typeface="inherit"/>
              </a:rPr>
              <a:t>asText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())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sz="2000" dirty="0">
                <a:solidFill>
                  <a:srgbClr val="000000"/>
                </a:solidFill>
                <a:latin typeface="inherit"/>
              </a:rPr>
              <a:t>	</a:t>
            </a:r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);</a:t>
            </a:r>
            <a:endParaRPr lang="pl-PL" sz="2000" dirty="0" smtClean="0">
              <a:solidFill>
                <a:srgbClr val="000000"/>
              </a:solidFill>
              <a:latin typeface="inherit"/>
            </a:endParaRPr>
          </a:p>
          <a:p>
            <a:r>
              <a:rPr lang="en-US" sz="2000" dirty="0" smtClean="0">
                <a:solidFill>
                  <a:srgbClr val="666600"/>
                </a:solidFill>
                <a:latin typeface="inherit"/>
              </a:rPr>
              <a:t>}</a:t>
            </a:r>
            <a:endParaRPr lang="pl-PL" sz="2000" dirty="0">
              <a:solidFill>
                <a:srgbClr val="666600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111726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Internacjonalizacja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045031"/>
            <a:ext cx="11766620" cy="54663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Określa w jakim języku prezentujemy naszą aplikację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Konfiguracja wspieranych języków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err="1" smtClean="0"/>
              <a:t>conf</a:t>
            </a:r>
            <a:r>
              <a:rPr lang="pl-PL" dirty="0" smtClean="0"/>
              <a:t>/</a:t>
            </a:r>
            <a:r>
              <a:rPr lang="pl-PL" dirty="0" err="1" smtClean="0"/>
              <a:t>application.conf</a:t>
            </a:r>
            <a:r>
              <a:rPr lang="pl-PL" dirty="0" smtClean="0"/>
              <a:t> 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play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i18n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langs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[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"en"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"en-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US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,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fr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smtClean="0">
                <a:solidFill>
                  <a:srgbClr val="666600"/>
                </a:solidFill>
                <a:latin typeface="inherit"/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Pliki tłumaczeń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dirty="0" smtClean="0"/>
              <a:t>conf/messages.fr dla języka francuskiego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Użycie w kontrolerze</a:t>
            </a:r>
          </a:p>
          <a:p>
            <a:r>
              <a:rPr lang="pl-PL" dirty="0"/>
              <a:t>	</a:t>
            </a:r>
            <a:r>
              <a:rPr lang="pl-PL" dirty="0">
                <a:solidFill>
                  <a:srgbClr val="660066"/>
                </a:solidFill>
                <a:latin typeface="inherit"/>
              </a:rPr>
              <a:t> String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inherit"/>
              </a:rPr>
              <a:t>message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=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</a:t>
            </a:r>
            <a:r>
              <a:rPr lang="pl-PL" dirty="0" err="1">
                <a:solidFill>
                  <a:srgbClr val="660066"/>
                </a:solidFill>
                <a:latin typeface="inherit"/>
              </a:rPr>
              <a:t>Messages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err="1">
                <a:solidFill>
                  <a:srgbClr val="008800"/>
                </a:solidFill>
                <a:latin typeface="inherit"/>
              </a:rPr>
              <a:t>home.title</a:t>
            </a:r>
            <a:r>
              <a:rPr lang="pl-PL" dirty="0" smtClean="0">
                <a:solidFill>
                  <a:srgbClr val="008800"/>
                </a:solidFill>
                <a:latin typeface="inherit"/>
              </a:rPr>
              <a:t>"</a:t>
            </a:r>
            <a:r>
              <a:rPr lang="pl-PL" dirty="0" smtClean="0">
                <a:solidFill>
                  <a:srgbClr val="666600"/>
                </a:solidFill>
                <a:latin typeface="inherit"/>
              </a:rPr>
              <a:t>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Użycie w kodzie strony</a:t>
            </a:r>
          </a:p>
          <a:p>
            <a:r>
              <a:rPr lang="pl-PL" dirty="0" smtClean="0">
                <a:solidFill>
                  <a:srgbClr val="006666"/>
                </a:solidFill>
                <a:latin typeface="inherit"/>
              </a:rPr>
              <a:t>	@</a:t>
            </a:r>
            <a:r>
              <a:rPr lang="pl-PL" dirty="0">
                <a:solidFill>
                  <a:srgbClr val="006666"/>
                </a:solidFill>
                <a:latin typeface="inherit"/>
              </a:rPr>
              <a:t>import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 play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i18n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>
                <a:solidFill>
                  <a:srgbClr val="000000"/>
                </a:solidFill>
                <a:latin typeface="inherit"/>
              </a:rPr>
              <a:t>_ </a:t>
            </a:r>
            <a:endParaRPr lang="pl-PL" dirty="0" smtClean="0">
              <a:solidFill>
                <a:srgbClr val="000000"/>
              </a:solidFill>
              <a:latin typeface="inherit"/>
            </a:endParaRPr>
          </a:p>
          <a:p>
            <a:r>
              <a:rPr lang="pl-PL" dirty="0">
                <a:solidFill>
                  <a:srgbClr val="000000"/>
                </a:solidFill>
                <a:latin typeface="inherit"/>
              </a:rPr>
              <a:t>	</a:t>
            </a:r>
            <a:r>
              <a:rPr lang="pl-PL" dirty="0" smtClean="0">
                <a:solidFill>
                  <a:srgbClr val="006666"/>
                </a:solidFill>
                <a:latin typeface="inherit"/>
              </a:rPr>
              <a:t>@</a:t>
            </a:r>
            <a:r>
              <a:rPr lang="pl-PL" dirty="0" err="1">
                <a:solidFill>
                  <a:srgbClr val="006666"/>
                </a:solidFill>
                <a:latin typeface="inherit"/>
              </a:rPr>
              <a:t>Messages</a:t>
            </a:r>
            <a:r>
              <a:rPr lang="pl-PL" dirty="0" err="1">
                <a:solidFill>
                  <a:srgbClr val="666600"/>
                </a:solidFill>
                <a:latin typeface="inherit"/>
              </a:rPr>
              <a:t>.</a:t>
            </a:r>
            <a:r>
              <a:rPr lang="pl-PL" dirty="0" err="1">
                <a:solidFill>
                  <a:srgbClr val="000088"/>
                </a:solidFill>
                <a:latin typeface="inherit"/>
              </a:rPr>
              <a:t>get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(</a:t>
            </a:r>
            <a:r>
              <a:rPr lang="pl-PL" dirty="0">
                <a:solidFill>
                  <a:srgbClr val="008800"/>
                </a:solidFill>
                <a:latin typeface="inherit"/>
              </a:rPr>
              <a:t>"hello"</a:t>
            </a:r>
            <a:r>
              <a:rPr lang="pl-PL" dirty="0">
                <a:solidFill>
                  <a:srgbClr val="666600"/>
                </a:solidFill>
                <a:latin typeface="inherit"/>
              </a:rPr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9778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Testowanie jednostkowe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88456" y="1122559"/>
            <a:ext cx="11648502" cy="51878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Testy oparte o </a:t>
            </a:r>
            <a:r>
              <a:rPr lang="pl-PL" dirty="0" err="1" smtClean="0"/>
              <a:t>jUnit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Każdy test jest wykonywany w nowym procesie z domyślnymi ustawieniami </a:t>
            </a:r>
            <a:r>
              <a:rPr lang="pl-PL" dirty="0" err="1" smtClean="0"/>
              <a:t>jvm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Wspierane </a:t>
            </a:r>
            <a:r>
              <a:rPr lang="pl-PL" dirty="0" err="1" smtClean="0"/>
              <a:t>mockowanie</a:t>
            </a: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Testowanie </a:t>
            </a:r>
            <a:r>
              <a:rPr lang="pl-PL" dirty="0" err="1" smtClean="0"/>
              <a:t>kontrollerów</a:t>
            </a:r>
            <a:r>
              <a:rPr lang="pl-PL" dirty="0" smtClean="0"/>
              <a:t> z użyciem </a:t>
            </a:r>
            <a:r>
              <a:rPr lang="pl-PL" b="1" dirty="0" err="1" smtClean="0"/>
              <a:t>WithApplication</a:t>
            </a:r>
            <a:endParaRPr lang="pl-PL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T</a:t>
            </a:r>
            <a:r>
              <a:rPr lang="pl-PL" dirty="0" smtClean="0"/>
              <a:t>estowanie widoków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722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Testowanie funkcjonalne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88456" y="1122559"/>
            <a:ext cx="11648502" cy="51878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Testowa instancja aplikacji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Testowanie z serwerem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Testowanie z </a:t>
            </a:r>
            <a:r>
              <a:rPr lang="pl-PL" err="1" smtClean="0"/>
              <a:t>Guice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Testowanie z bazą danych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Testowanie z usługami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Testwanie</a:t>
            </a:r>
            <a:r>
              <a:rPr lang="pl-PL" smtClean="0"/>
              <a:t> prawdziwej instancji usługi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Testowanie instancji testowej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Symulacja klienta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Symulacja usługi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832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Logowanie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28649" y="1102462"/>
            <a:ext cx="11799228" cy="55093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Slf4j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err="1" smtClean="0"/>
              <a:t>Logger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Komponent realizujący logowania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Hierarchiczny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Poziomy logowania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OFF, ERROR, WARN, INFO, DEBUG, TRACE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err="1" smtClean="0"/>
              <a:t>Appenders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Określa miejsce składowania informacji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Konsola, plik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Pozwala na filtrowanie wiadomości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Format wiadomości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371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Logowanie - użycie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28649" y="1102462"/>
            <a:ext cx="11799228" cy="55093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Instancja domyślna:</a:t>
            </a:r>
          </a:p>
          <a:p>
            <a:pPr lvl="1"/>
            <a:r>
              <a:rPr lang="pl-PL" dirty="0" smtClean="0"/>
              <a:t>import </a:t>
            </a:r>
            <a:r>
              <a:rPr lang="pl-PL" dirty="0" err="1"/>
              <a:t>play.Logger</a:t>
            </a:r>
            <a:r>
              <a:rPr lang="pl-PL" dirty="0" smtClean="0"/>
              <a:t>;</a:t>
            </a:r>
          </a:p>
          <a:p>
            <a:pPr lvl="1"/>
            <a:r>
              <a:rPr lang="pl-PL" dirty="0" err="1"/>
              <a:t>Logger.debug</a:t>
            </a:r>
            <a:r>
              <a:rPr lang="pl-PL" dirty="0" smtClean="0"/>
              <a:t>(„Informacja testowa");</a:t>
            </a:r>
          </a:p>
          <a:p>
            <a:endParaRPr lang="pl-PL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/>
              <a:t>Własna </a:t>
            </a:r>
            <a:r>
              <a:rPr lang="pl-PL" dirty="0" smtClean="0"/>
              <a:t>nazwana instancja komponentu:</a:t>
            </a:r>
            <a:endParaRPr lang="pl-PL" dirty="0"/>
          </a:p>
          <a:p>
            <a:pPr lvl="1"/>
            <a:r>
              <a:rPr lang="pl-PL" dirty="0" err="1" smtClean="0"/>
              <a:t>Logger.ALogger</a:t>
            </a:r>
            <a:r>
              <a:rPr lang="pl-PL" dirty="0" smtClean="0"/>
              <a:t> </a:t>
            </a:r>
            <a:r>
              <a:rPr lang="pl-PL" dirty="0" err="1"/>
              <a:t>logger</a:t>
            </a:r>
            <a:r>
              <a:rPr lang="pl-PL" dirty="0"/>
              <a:t> = </a:t>
            </a:r>
            <a:r>
              <a:rPr lang="pl-PL" dirty="0" err="1"/>
              <a:t>Logger.of</a:t>
            </a:r>
            <a:r>
              <a:rPr lang="pl-PL" dirty="0" smtClean="0"/>
              <a:t>(„</a:t>
            </a:r>
            <a:r>
              <a:rPr lang="pl-PL" dirty="0" err="1" smtClean="0"/>
              <a:t>specyficzna-nazwa</a:t>
            </a:r>
            <a:r>
              <a:rPr lang="pl-PL" dirty="0" smtClean="0"/>
              <a:t>”);</a:t>
            </a:r>
          </a:p>
          <a:p>
            <a:endParaRPr lang="pl-PL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dirty="0" smtClean="0"/>
              <a:t>Własna instancja komponentu specyficzna dla klasy:</a:t>
            </a:r>
          </a:p>
          <a:p>
            <a:pPr lvl="1"/>
            <a:r>
              <a:rPr lang="pl-PL" dirty="0" err="1"/>
              <a:t>Logger.ALogger</a:t>
            </a:r>
            <a:r>
              <a:rPr lang="pl-PL" dirty="0"/>
              <a:t> </a:t>
            </a:r>
            <a:r>
              <a:rPr lang="pl-PL" dirty="0" err="1"/>
              <a:t>logger</a:t>
            </a:r>
            <a:r>
              <a:rPr lang="pl-PL" dirty="0"/>
              <a:t> = </a:t>
            </a:r>
            <a:r>
              <a:rPr lang="pl-PL" dirty="0" err="1"/>
              <a:t>Logger.of</a:t>
            </a:r>
            <a:r>
              <a:rPr lang="pl-PL" dirty="0"/>
              <a:t>(</a:t>
            </a:r>
            <a:r>
              <a:rPr lang="pl-PL" dirty="0" err="1"/>
              <a:t>this.getClass</a:t>
            </a:r>
            <a:r>
              <a:rPr lang="pl-PL" dirty="0"/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72548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Środowisko budowania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055077"/>
            <a:ext cx="11796765" cy="58029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Oparte o </a:t>
            </a:r>
            <a:r>
              <a:rPr lang="pl-PL" err="1" smtClean="0"/>
              <a:t>sbt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err="1" smtClean="0"/>
              <a:t>Sbt</a:t>
            </a:r>
            <a:r>
              <a:rPr lang="pl-PL" smtClean="0"/>
              <a:t> operuje na zadaniach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Zadania są </a:t>
            </a:r>
            <a:r>
              <a:rPr lang="pl-PL" err="1" smtClean="0"/>
              <a:t>hierahiczne</a:t>
            </a:r>
            <a:r>
              <a:rPr lang="pl-PL" smtClean="0"/>
              <a:t>, np. </a:t>
            </a:r>
            <a:r>
              <a:rPr lang="pl-PL" b="1" err="1" smtClean="0"/>
              <a:t>compile</a:t>
            </a:r>
            <a:r>
              <a:rPr lang="pl-PL" smtClean="0"/>
              <a:t> wymaga </a:t>
            </a:r>
            <a:r>
              <a:rPr lang="pl-PL" b="1" err="1" smtClean="0"/>
              <a:t>source</a:t>
            </a:r>
            <a:r>
              <a:rPr lang="pl-PL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Zadania mogą być przedefiniowane w lokalnej konfiguracji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Play, kluczowe pliki: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b="1" err="1" smtClean="0"/>
              <a:t>build.sbt</a:t>
            </a:r>
            <a:endParaRPr lang="pl-PL" b="1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Katalog </a:t>
            </a:r>
            <a:r>
              <a:rPr lang="pl-PL" b="1" err="1" smtClean="0"/>
              <a:t>project</a:t>
            </a:r>
            <a:endParaRPr lang="pl-PL" b="1" smtClean="0"/>
          </a:p>
          <a:p>
            <a:pPr marL="1600200" lvl="2" indent="-457200"/>
            <a:r>
              <a:rPr lang="pl-PL" err="1" smtClean="0"/>
              <a:t>build.properties</a:t>
            </a:r>
            <a:endParaRPr lang="pl-PL" smtClean="0"/>
          </a:p>
          <a:p>
            <a:pPr marL="1600200" lvl="2" indent="-457200"/>
            <a:r>
              <a:rPr lang="pl-PL" err="1" smtClean="0"/>
              <a:t>plugins.sbt</a:t>
            </a:r>
            <a:endParaRPr lang="pl-PL" smtClean="0"/>
          </a:p>
          <a:p>
            <a:endParaRPr lang="pl-PL" smtClean="0"/>
          </a:p>
          <a:p>
            <a:endParaRPr lang="pl-PL" smtClean="0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386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Środowisko budowania - zależności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11015" y="1055077"/>
            <a:ext cx="11796765" cy="58029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Nie </a:t>
            </a:r>
            <a:r>
              <a:rPr lang="pl-PL" err="1" smtClean="0"/>
              <a:t>zarządzalne</a:t>
            </a:r>
            <a:endParaRPr lang="pl-PL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Pliki jar w katalogu </a:t>
            </a:r>
            <a:r>
              <a:rPr lang="pl-PL" err="1" smtClean="0"/>
              <a:t>lib</a:t>
            </a:r>
            <a:r>
              <a:rPr lang="pl-PL" smtClean="0"/>
              <a:t>. Załadowane do </a:t>
            </a:r>
            <a:r>
              <a:rPr lang="pl-PL" err="1" smtClean="0"/>
              <a:t>classpath</a:t>
            </a:r>
            <a:r>
              <a:rPr lang="pl-PL" smtClean="0"/>
              <a:t> aplikacji po starcie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err="1" smtClean="0"/>
              <a:t>Zarządzalne</a:t>
            </a:r>
            <a:endParaRPr lang="pl-PL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Apache </a:t>
            </a:r>
            <a:r>
              <a:rPr lang="pl-PL" err="1" smtClean="0"/>
              <a:t>Ivy</a:t>
            </a:r>
            <a:endParaRPr lang="pl-PL" smtClean="0"/>
          </a:p>
          <a:p>
            <a:pPr marL="1600200" lvl="2" indent="-457200"/>
            <a:r>
              <a:rPr lang="pl-PL" smtClean="0"/>
              <a:t>Grupa, artefakt, wersja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l-PL" smtClean="0"/>
              <a:t>Standardowe repozytoria </a:t>
            </a:r>
            <a:r>
              <a:rPr lang="pl-PL" err="1" smtClean="0"/>
              <a:t>mavena</a:t>
            </a:r>
            <a:endParaRPr lang="pl-PL" smtClean="0"/>
          </a:p>
          <a:p>
            <a:pPr marL="1485900" lvl="2" indent="-342900"/>
            <a:r>
              <a:rPr lang="pl-PL" err="1" smtClean="0"/>
              <a:t>Resolvers</a:t>
            </a:r>
            <a:r>
              <a:rPr lang="pl-PL" smtClean="0"/>
              <a:t> – konfiguracja zdalnych repozytoriów</a:t>
            </a:r>
          </a:p>
          <a:p>
            <a:endParaRPr lang="pl-PL" smtClean="0"/>
          </a:p>
          <a:p>
            <a:endParaRPr lang="pl-PL" smtClean="0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611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Konfiguracja</a:t>
            </a:r>
            <a:endParaRPr lang="pl-PL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419568" y="1303429"/>
            <a:ext cx="11226472" cy="51074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Konfiguracja ogólna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JVM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Standardowe flagi </a:t>
            </a:r>
            <a:r>
              <a:rPr lang="pl-PL" err="1" smtClean="0"/>
              <a:t>jvm</a:t>
            </a:r>
            <a:endParaRPr lang="pl-PL" smtClean="0"/>
          </a:p>
          <a:p>
            <a:pPr marL="1600200" lvl="2" indent="-457200"/>
            <a:r>
              <a:rPr lang="en-US"/>
              <a:t>$ /path/to/bin/&lt;project-name&gt; -J-Xms128M -J-Xmx512m -</a:t>
            </a:r>
            <a:r>
              <a:rPr lang="en-US" smtClean="0"/>
              <a:t>J-server</a:t>
            </a:r>
            <a:endParaRPr lang="pl-PL" smtClean="0"/>
          </a:p>
          <a:p>
            <a:pPr marL="1600200" lvl="2" indent="-457200"/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Logowanie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8856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Dane - organizacja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288938" y="1192897"/>
            <a:ext cx="11417391" cy="516771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RDBMS a może </a:t>
            </a:r>
            <a:r>
              <a:rPr lang="pl-PL" err="1" smtClean="0"/>
              <a:t>NoSQL</a:t>
            </a:r>
            <a:r>
              <a:rPr lang="pl-PL" smtClean="0"/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Natura danych</a:t>
            </a:r>
          </a:p>
          <a:p>
            <a:pPr marL="1600200" lvl="2" indent="-457200"/>
            <a:r>
              <a:rPr lang="pl-PL" smtClean="0"/>
              <a:t>Hierarchie</a:t>
            </a:r>
          </a:p>
          <a:p>
            <a:pPr marL="1600200" lvl="2" indent="-457200"/>
            <a:r>
              <a:rPr lang="pl-PL" smtClean="0"/>
              <a:t>Dokumenty</a:t>
            </a:r>
          </a:p>
          <a:p>
            <a:pPr marL="1600200" lvl="2" indent="-457200"/>
            <a:r>
              <a:rPr lang="pl-PL" smtClean="0"/>
              <a:t>Zależności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Statyczne, zmienne?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Skalowalność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Szybkość zapisu a może szybkość odczytu?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628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Konfiguracja ogólna</a:t>
            </a:r>
            <a:endParaRPr lang="pl-PL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419568" y="1303429"/>
            <a:ext cx="11226472" cy="5107419"/>
          </a:xfrm>
        </p:spPr>
        <p:txBody>
          <a:bodyPr/>
          <a:lstStyle/>
          <a:p>
            <a:r>
              <a:rPr lang="pl-PL"/>
              <a:t>./</a:t>
            </a:r>
            <a:r>
              <a:rPr lang="pl-PL" err="1" smtClean="0"/>
              <a:t>conf</a:t>
            </a:r>
            <a:r>
              <a:rPr lang="pl-PL" smtClean="0"/>
              <a:t>/</a:t>
            </a:r>
            <a:r>
              <a:rPr lang="pl-PL" err="1" smtClean="0"/>
              <a:t>application.conf</a:t>
            </a:r>
            <a:r>
              <a:rPr lang="pl-PL"/>
              <a:t> </a:t>
            </a:r>
            <a:r>
              <a:rPr lang="pl-PL" smtClean="0"/>
              <a:t>nadpisuje </a:t>
            </a:r>
            <a:r>
              <a:rPr lang="pl-PL" err="1" smtClean="0"/>
              <a:t>reference.conf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Bazy </a:t>
            </a:r>
            <a:r>
              <a:rPr lang="pl-PL"/>
              <a:t>danych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/>
              <a:t>Klucz aplikacji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/>
              <a:t>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/>
              <a:t>SSL</a:t>
            </a:r>
          </a:p>
          <a:p>
            <a:r>
              <a:rPr lang="pl-PL" smtClean="0"/>
              <a:t>Alternatywy lokalizowania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/>
              <a:t>-</a:t>
            </a:r>
            <a:r>
              <a:rPr lang="pl-PL" b="1" err="1" smtClean="0"/>
              <a:t>Dconfig.resource</a:t>
            </a:r>
            <a:endParaRPr lang="pl-PL" b="1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$ /</a:t>
            </a:r>
            <a:r>
              <a:rPr lang="pl-PL" err="1"/>
              <a:t>path</a:t>
            </a:r>
            <a:r>
              <a:rPr lang="pl-PL"/>
              <a:t>/to/bin/&lt;</a:t>
            </a:r>
            <a:r>
              <a:rPr lang="pl-PL" err="1"/>
              <a:t>project-name</a:t>
            </a:r>
            <a:r>
              <a:rPr lang="pl-PL"/>
              <a:t>&gt; -</a:t>
            </a:r>
            <a:r>
              <a:rPr lang="pl-PL" err="1" smtClean="0"/>
              <a:t>Dconfig.resource</a:t>
            </a:r>
            <a:r>
              <a:rPr lang="pl-PL" smtClean="0"/>
              <a:t>=</a:t>
            </a:r>
            <a:r>
              <a:rPr lang="pl-PL" err="1" smtClean="0"/>
              <a:t>prod.conf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/>
              <a:t>-</a:t>
            </a:r>
            <a:r>
              <a:rPr lang="pl-PL" b="1" err="1"/>
              <a:t>Dconfig.file</a:t>
            </a:r>
            <a:endParaRPr lang="pl-PL" b="1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$ /</a:t>
            </a:r>
            <a:r>
              <a:rPr lang="pl-PL" err="1"/>
              <a:t>path</a:t>
            </a:r>
            <a:r>
              <a:rPr lang="pl-PL"/>
              <a:t>/to/bin/&lt;</a:t>
            </a:r>
            <a:r>
              <a:rPr lang="pl-PL" err="1"/>
              <a:t>project-name</a:t>
            </a:r>
            <a:r>
              <a:rPr lang="pl-PL"/>
              <a:t>&gt; -</a:t>
            </a:r>
            <a:r>
              <a:rPr lang="pl-PL" err="1"/>
              <a:t>Dconfig.file</a:t>
            </a:r>
            <a:r>
              <a:rPr lang="pl-PL"/>
              <a:t>=/</a:t>
            </a:r>
            <a:r>
              <a:rPr lang="pl-PL" err="1" smtClean="0"/>
              <a:t>opt</a:t>
            </a:r>
            <a:r>
              <a:rPr lang="pl-PL" smtClean="0"/>
              <a:t>/</a:t>
            </a:r>
            <a:r>
              <a:rPr lang="pl-PL" err="1" smtClean="0"/>
              <a:t>conf</a:t>
            </a:r>
            <a:r>
              <a:rPr lang="pl-PL" smtClean="0"/>
              <a:t>/</a:t>
            </a:r>
            <a:r>
              <a:rPr lang="pl-PL" err="1" smtClean="0"/>
              <a:t>prod.conf</a:t>
            </a:r>
            <a:endParaRPr lang="pl-PL" smtClean="0"/>
          </a:p>
          <a:p>
            <a:endParaRPr lang="pl-PL" b="1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27726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Konfiguracja logowania</a:t>
            </a:r>
            <a:endParaRPr lang="pl-PL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419568" y="1303429"/>
            <a:ext cx="11226472" cy="5107419"/>
          </a:xfrm>
        </p:spPr>
        <p:txBody>
          <a:bodyPr/>
          <a:lstStyle/>
          <a:p>
            <a:r>
              <a:rPr lang="pl-PL" smtClean="0"/>
              <a:t>Play wykorzystuje mechanizm </a:t>
            </a:r>
            <a:r>
              <a:rPr lang="pl-PL" err="1" smtClean="0"/>
              <a:t>logback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Domyślna konfiguracja ./</a:t>
            </a:r>
            <a:r>
              <a:rPr lang="pl-PL" err="1" smtClean="0"/>
              <a:t>conf</a:t>
            </a:r>
            <a:r>
              <a:rPr lang="pl-PL" smtClean="0"/>
              <a:t>/logback.xml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/>
          </a:p>
          <a:p>
            <a:r>
              <a:rPr lang="pl-PL" smtClean="0"/>
              <a:t>Alternatywy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/>
              <a:t>-</a:t>
            </a:r>
            <a:r>
              <a:rPr lang="pl-PL" b="1" err="1" smtClean="0"/>
              <a:t>Dlogger.resource</a:t>
            </a:r>
            <a:endParaRPr lang="pl-PL" b="1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$ /</a:t>
            </a:r>
            <a:r>
              <a:rPr lang="pl-PL" err="1"/>
              <a:t>path</a:t>
            </a:r>
            <a:r>
              <a:rPr lang="pl-PL"/>
              <a:t>/to/bin/&lt;</a:t>
            </a:r>
            <a:r>
              <a:rPr lang="pl-PL" err="1"/>
              <a:t>project-name</a:t>
            </a:r>
            <a:r>
              <a:rPr lang="pl-PL"/>
              <a:t>&gt; -</a:t>
            </a:r>
            <a:r>
              <a:rPr lang="pl-PL" err="1" smtClean="0"/>
              <a:t>Dlogger.resource</a:t>
            </a:r>
            <a:r>
              <a:rPr lang="pl-PL" smtClean="0"/>
              <a:t>=</a:t>
            </a:r>
            <a:r>
              <a:rPr lang="pl-PL" err="1" smtClean="0"/>
              <a:t>conf</a:t>
            </a:r>
            <a:r>
              <a:rPr lang="pl-PL" smtClean="0"/>
              <a:t>/prod-logger.xml</a:t>
            </a:r>
            <a:endParaRPr lang="pl-PL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/>
              <a:t>-</a:t>
            </a:r>
            <a:r>
              <a:rPr lang="pl-PL" b="1" err="1" smtClean="0"/>
              <a:t>Dlogger.file</a:t>
            </a:r>
            <a:endParaRPr lang="pl-PL" b="1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$ /</a:t>
            </a:r>
            <a:r>
              <a:rPr lang="pl-PL" err="1"/>
              <a:t>path</a:t>
            </a:r>
            <a:r>
              <a:rPr lang="pl-PL"/>
              <a:t>/to/bin/&lt;</a:t>
            </a:r>
            <a:r>
              <a:rPr lang="pl-PL" err="1"/>
              <a:t>project-name</a:t>
            </a:r>
            <a:r>
              <a:rPr lang="pl-PL"/>
              <a:t>&gt; -</a:t>
            </a:r>
            <a:r>
              <a:rPr lang="pl-PL" err="1"/>
              <a:t>Dlogger.file</a:t>
            </a:r>
            <a:r>
              <a:rPr lang="pl-PL"/>
              <a:t>=/</a:t>
            </a:r>
            <a:r>
              <a:rPr lang="pl-PL" err="1"/>
              <a:t>opt</a:t>
            </a:r>
            <a:r>
              <a:rPr lang="pl-PL"/>
              <a:t>/</a:t>
            </a:r>
            <a:r>
              <a:rPr lang="pl-PL" err="1"/>
              <a:t>prod</a:t>
            </a:r>
            <a:r>
              <a:rPr lang="pl-PL"/>
              <a:t>/prod-logger.xml</a:t>
            </a:r>
            <a:endParaRPr lang="pl-PL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b="1"/>
              <a:t>-</a:t>
            </a:r>
            <a:r>
              <a:rPr lang="pl-PL" b="1" smtClean="0"/>
              <a:t>Dlogger.url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$ /</a:t>
            </a:r>
            <a:r>
              <a:rPr lang="pl-PL" err="1"/>
              <a:t>path</a:t>
            </a:r>
            <a:r>
              <a:rPr lang="pl-PL"/>
              <a:t>/to/bin/&lt;</a:t>
            </a:r>
            <a:r>
              <a:rPr lang="pl-PL" err="1"/>
              <a:t>project-name</a:t>
            </a:r>
            <a:r>
              <a:rPr lang="pl-PL"/>
              <a:t>&gt; -</a:t>
            </a:r>
            <a:r>
              <a:rPr lang="pl-PL" err="1"/>
              <a:t>Dlogger.file</a:t>
            </a:r>
            <a:r>
              <a:rPr lang="pl-PL"/>
              <a:t>=/</a:t>
            </a:r>
            <a:r>
              <a:rPr lang="pl-PL" err="1"/>
              <a:t>opt</a:t>
            </a:r>
            <a:r>
              <a:rPr lang="pl-PL"/>
              <a:t>/</a:t>
            </a:r>
            <a:r>
              <a:rPr lang="pl-PL" err="1"/>
              <a:t>prod</a:t>
            </a:r>
            <a:r>
              <a:rPr lang="pl-PL"/>
              <a:t>/prod-logger.xml</a:t>
            </a:r>
            <a:endParaRPr lang="pl-PL" b="1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66979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Konfiguracja ogólna</a:t>
            </a:r>
            <a:endParaRPr lang="pl-PL"/>
          </a:p>
        </p:txBody>
      </p:sp>
      <p:sp>
        <p:nvSpPr>
          <p:cNvPr id="7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419568" y="1303429"/>
            <a:ext cx="11226472" cy="5107419"/>
          </a:xfrm>
        </p:spPr>
        <p:txBody>
          <a:bodyPr/>
          <a:lstStyle/>
          <a:p>
            <a:r>
              <a:rPr lang="pl-PL" smtClean="0"/>
              <a:t>Alternatywy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-</a:t>
            </a:r>
            <a:r>
              <a:rPr lang="pl-PL" err="1" smtClean="0"/>
              <a:t>Dconfig.resource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$ /</a:t>
            </a:r>
            <a:r>
              <a:rPr lang="pl-PL" err="1" smtClean="0"/>
              <a:t>path</a:t>
            </a:r>
            <a:r>
              <a:rPr lang="pl-PL" smtClean="0"/>
              <a:t>/to/bin/&lt;</a:t>
            </a:r>
            <a:r>
              <a:rPr lang="pl-PL" err="1" smtClean="0"/>
              <a:t>project-name</a:t>
            </a:r>
            <a:r>
              <a:rPr lang="pl-PL" smtClean="0"/>
              <a:t>&gt; -</a:t>
            </a:r>
            <a:r>
              <a:rPr lang="pl-PL" err="1" smtClean="0"/>
              <a:t>Dconfig.resource</a:t>
            </a:r>
            <a:r>
              <a:rPr lang="pl-PL" smtClean="0"/>
              <a:t>=</a:t>
            </a:r>
            <a:r>
              <a:rPr lang="pl-PL" err="1" smtClean="0"/>
              <a:t>prod.conf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-</a:t>
            </a:r>
            <a:r>
              <a:rPr lang="pl-PL" err="1" smtClean="0"/>
              <a:t>Dconfig.file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$ /</a:t>
            </a:r>
            <a:r>
              <a:rPr lang="pl-PL" err="1" smtClean="0"/>
              <a:t>path</a:t>
            </a:r>
            <a:r>
              <a:rPr lang="pl-PL" smtClean="0"/>
              <a:t>/to/bin/&lt;</a:t>
            </a:r>
            <a:r>
              <a:rPr lang="pl-PL" err="1" smtClean="0"/>
              <a:t>project-name</a:t>
            </a:r>
            <a:r>
              <a:rPr lang="pl-PL" smtClean="0"/>
              <a:t>&gt; -</a:t>
            </a:r>
            <a:r>
              <a:rPr lang="pl-PL" err="1" smtClean="0"/>
              <a:t>Dconfig.file</a:t>
            </a:r>
            <a:r>
              <a:rPr lang="pl-PL" smtClean="0"/>
              <a:t>=/</a:t>
            </a:r>
            <a:r>
              <a:rPr lang="pl-PL" err="1" smtClean="0"/>
              <a:t>opt</a:t>
            </a:r>
            <a:r>
              <a:rPr lang="pl-PL" smtClean="0"/>
              <a:t>/</a:t>
            </a:r>
            <a:r>
              <a:rPr lang="pl-PL" err="1" smtClean="0"/>
              <a:t>conf</a:t>
            </a:r>
            <a:r>
              <a:rPr lang="pl-PL" smtClean="0"/>
              <a:t>/</a:t>
            </a:r>
            <a:r>
              <a:rPr lang="pl-PL" err="1" smtClean="0"/>
              <a:t>prod.conf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System </a:t>
            </a:r>
            <a:r>
              <a:rPr lang="pl-PL" err="1" smtClean="0"/>
              <a:t>properties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$ /</a:t>
            </a:r>
            <a:r>
              <a:rPr lang="pl-PL" err="1"/>
              <a:t>path</a:t>
            </a:r>
            <a:r>
              <a:rPr lang="pl-PL"/>
              <a:t>/to/bin/&lt;</a:t>
            </a:r>
            <a:r>
              <a:rPr lang="pl-PL" err="1"/>
              <a:t>project-name</a:t>
            </a:r>
            <a:r>
              <a:rPr lang="pl-PL"/>
              <a:t>&gt; -</a:t>
            </a:r>
            <a:r>
              <a:rPr lang="pl-PL" err="1"/>
              <a:t>Dhttp.port</a:t>
            </a:r>
            <a:r>
              <a:rPr lang="pl-PL"/>
              <a:t>=1234 -</a:t>
            </a:r>
            <a:r>
              <a:rPr lang="pl-PL" err="1"/>
              <a:t>Dhttp.address</a:t>
            </a:r>
            <a:r>
              <a:rPr lang="pl-PL"/>
              <a:t>=127.0.0.1</a:t>
            </a:r>
            <a:endParaRPr lang="pl-PL" b="1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Zmienne środowiskowe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my.key</a:t>
            </a:r>
            <a:r>
              <a:rPr lang="pl-PL"/>
              <a:t> = </a:t>
            </a:r>
            <a:r>
              <a:rPr lang="pl-PL" err="1"/>
              <a:t>defaultvalue</a:t>
            </a:r>
            <a:r>
              <a:rPr lang="pl-PL"/>
              <a:t> 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my.key</a:t>
            </a:r>
            <a:r>
              <a:rPr lang="pl-PL" smtClean="0"/>
              <a:t> </a:t>
            </a:r>
            <a:r>
              <a:rPr lang="pl-PL"/>
              <a:t>= ${?MY_KEY_ENV}</a:t>
            </a:r>
          </a:p>
        </p:txBody>
      </p:sp>
    </p:spTree>
    <p:extLst>
      <p:ext uri="{BB962C8B-B14F-4D97-AF65-F5344CB8AC3E}">
        <p14:creationId xmlns:p14="http://schemas.microsoft.com/office/powerpoint/2010/main" val="39218437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Moduły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65125"/>
            <a:ext cx="11796765" cy="555673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Moduł w Play nie ma ścisłej definicji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Klasy użytkowe, bądź </a:t>
            </a:r>
            <a:r>
              <a:rPr lang="pl-PL"/>
              <a:t>k</a:t>
            </a:r>
            <a:r>
              <a:rPr lang="pl-PL" smtClean="0"/>
              <a:t>omponent zarządzający użytkownikami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Dostarczane w postaci bibliotek dostępnych poprzez system budowania bądź jako odrębne artefakty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Mogą dostarczać komponenty, zasoby które mają określony cykl życia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Aplikacja używa komponentów modułu poprzez wstrzykiwanie zależności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30134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Moduły – przykład pac4j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40677" y="1065125"/>
            <a:ext cx="11796765" cy="555673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Zależności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Build.sbt</a:t>
            </a:r>
            <a:r>
              <a:rPr lang="pl-PL"/>
              <a:t>: </a:t>
            </a:r>
            <a:r>
              <a:rPr lang="pl-PL" err="1"/>
              <a:t>libraryDependencies</a:t>
            </a:r>
            <a:r>
              <a:rPr lang="pl-PL"/>
              <a:t> ++= </a:t>
            </a:r>
            <a:r>
              <a:rPr lang="pl-PL" err="1"/>
              <a:t>Seq</a:t>
            </a:r>
            <a:r>
              <a:rPr lang="pl-PL"/>
              <a:t>(  "org.pac4j" % "play-pac4j" % "2.5.0-SNAPSHOT</a:t>
            </a:r>
            <a:r>
              <a:rPr lang="pl-PL" smtClean="0"/>
              <a:t>", 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Klasa modułu: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/>
              <a:t>public class </a:t>
            </a:r>
            <a:r>
              <a:rPr lang="en-US" err="1"/>
              <a:t>SecurityModule</a:t>
            </a:r>
            <a:r>
              <a:rPr lang="en-US"/>
              <a:t> extends </a:t>
            </a:r>
            <a:r>
              <a:rPr lang="en-US" err="1"/>
              <a:t>AbstractModule</a:t>
            </a:r>
            <a:r>
              <a:rPr lang="en-US"/>
              <a:t> </a:t>
            </a:r>
            <a:r>
              <a:rPr lang="en-US" smtClean="0"/>
              <a:t>{</a:t>
            </a:r>
            <a:r>
              <a:rPr lang="pl-PL" smtClean="0"/>
              <a:t> …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Konfiguracja w </a:t>
            </a:r>
            <a:r>
              <a:rPr lang="pl-PL" err="1" smtClean="0"/>
              <a:t>application.conf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play.modules.enabled</a:t>
            </a:r>
            <a:r>
              <a:rPr lang="pl-PL" smtClean="0"/>
              <a:t> </a:t>
            </a:r>
            <a:r>
              <a:rPr lang="pl-PL"/>
              <a:t>+= "</a:t>
            </a:r>
            <a:r>
              <a:rPr lang="pl-PL" err="1"/>
              <a:t>modules.SecurityModule</a:t>
            </a:r>
            <a:r>
              <a:rPr lang="pl-PL"/>
              <a:t>" 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smtClean="0"/>
          </a:p>
        </p:txBody>
      </p:sp>
    </p:spTree>
    <p:extLst>
      <p:ext uri="{BB962C8B-B14F-4D97-AF65-F5344CB8AC3E}">
        <p14:creationId xmlns:p14="http://schemas.microsoft.com/office/powerpoint/2010/main" val="32087858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Zasoby statyczne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180869" y="1055077"/>
            <a:ext cx="11907297" cy="566727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Cykl życia żądania jest taki sam jak dla każdej akcji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Katalog public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j</a:t>
            </a:r>
            <a:r>
              <a:rPr lang="pl-PL" err="1" smtClean="0"/>
              <a:t>avascripts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s</a:t>
            </a:r>
            <a:r>
              <a:rPr lang="pl-PL" err="1" smtClean="0"/>
              <a:t>tylesheet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images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err="1" smtClean="0"/>
              <a:t>WebJars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libraryDependencies</a:t>
            </a:r>
            <a:r>
              <a:rPr lang="pl-PL"/>
              <a:t> += "</a:t>
            </a:r>
            <a:r>
              <a:rPr lang="pl-PL" err="1"/>
              <a:t>org.webjars</a:t>
            </a:r>
            <a:r>
              <a:rPr lang="pl-PL"/>
              <a:t>" % "</a:t>
            </a:r>
            <a:r>
              <a:rPr lang="pl-PL" err="1"/>
              <a:t>bootstrap</a:t>
            </a:r>
            <a:r>
              <a:rPr lang="pl-PL"/>
              <a:t>" % "3.3.6"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&lt;</a:t>
            </a:r>
            <a:r>
              <a:rPr lang="pl-PL" err="1"/>
              <a:t>script</a:t>
            </a:r>
            <a:r>
              <a:rPr lang="pl-PL"/>
              <a:t> data-</a:t>
            </a:r>
            <a:r>
              <a:rPr lang="pl-PL" err="1"/>
              <a:t>main</a:t>
            </a:r>
            <a:r>
              <a:rPr lang="pl-PL"/>
              <a:t>="@routes.Assets.at("</a:t>
            </a:r>
            <a:r>
              <a:rPr lang="pl-PL" err="1"/>
              <a:t>javascripts</a:t>
            </a:r>
            <a:r>
              <a:rPr lang="pl-PL"/>
              <a:t>/main.js")" </a:t>
            </a:r>
            <a:r>
              <a:rPr lang="pl-PL" err="1"/>
              <a:t>type</a:t>
            </a:r>
            <a:r>
              <a:rPr lang="pl-PL"/>
              <a:t>="</a:t>
            </a:r>
            <a:r>
              <a:rPr lang="pl-PL" err="1"/>
              <a:t>text</a:t>
            </a:r>
            <a:r>
              <a:rPr lang="pl-PL"/>
              <a:t>/</a:t>
            </a:r>
            <a:r>
              <a:rPr lang="pl-PL" err="1"/>
              <a:t>javascript</a:t>
            </a:r>
            <a:r>
              <a:rPr lang="pl-PL"/>
              <a:t>" </a:t>
            </a:r>
            <a:r>
              <a:rPr lang="pl-PL" err="1"/>
              <a:t>src</a:t>
            </a:r>
            <a:r>
              <a:rPr lang="pl-PL"/>
              <a:t>="@routes.Assets.at("</a:t>
            </a:r>
            <a:r>
              <a:rPr lang="pl-PL" err="1"/>
              <a:t>lib</a:t>
            </a:r>
            <a:r>
              <a:rPr lang="pl-PL"/>
              <a:t>/</a:t>
            </a:r>
            <a:r>
              <a:rPr lang="pl-PL" err="1"/>
              <a:t>requirejs</a:t>
            </a:r>
            <a:r>
              <a:rPr lang="pl-PL"/>
              <a:t>/require.js")"&gt;&lt;/</a:t>
            </a:r>
            <a:r>
              <a:rPr lang="pl-PL" err="1"/>
              <a:t>script</a:t>
            </a:r>
            <a:r>
              <a:rPr lang="pl-PL"/>
              <a:t>&gt;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err="1" smtClean="0"/>
              <a:t>Kontroller</a:t>
            </a:r>
            <a:r>
              <a:rPr lang="pl-PL" smtClean="0"/>
              <a:t> </a:t>
            </a:r>
            <a:r>
              <a:rPr lang="pl-PL" err="1" smtClean="0"/>
              <a:t>Assets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Assets.at(</a:t>
            </a:r>
            <a:r>
              <a:rPr lang="pl-PL" err="1"/>
              <a:t>path</a:t>
            </a:r>
            <a:r>
              <a:rPr lang="pl-PL"/>
              <a:t>: String, file: String</a:t>
            </a:r>
            <a:r>
              <a:rPr lang="pl-PL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GET /</a:t>
            </a:r>
            <a:r>
              <a:rPr lang="pl-PL" err="1"/>
              <a:t>assets</a:t>
            </a:r>
            <a:r>
              <a:rPr lang="pl-PL"/>
              <a:t>/*file controllers.Assets.at(</a:t>
            </a:r>
            <a:r>
              <a:rPr lang="pl-PL" err="1"/>
              <a:t>path</a:t>
            </a:r>
            <a:r>
              <a:rPr lang="pl-PL"/>
              <a:t>="/public", file</a:t>
            </a:r>
            <a:r>
              <a:rPr lang="pl-PL" smtClean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Odwrócone </a:t>
            </a:r>
            <a:r>
              <a:rPr lang="pl-PL" err="1" smtClean="0"/>
              <a:t>rutowanie</a:t>
            </a:r>
            <a:r>
              <a:rPr lang="pl-PL" smtClean="0"/>
              <a:t> </a:t>
            </a:r>
            <a:r>
              <a:rPr lang="pl-PL"/>
              <a:t>@routes.Assets.at("</a:t>
            </a:r>
            <a:r>
              <a:rPr lang="pl-PL" err="1" smtClean="0"/>
              <a:t>javascripts</a:t>
            </a:r>
            <a:r>
              <a:rPr lang="pl-PL" smtClean="0"/>
              <a:t>/main.js …</a:t>
            </a:r>
          </a:p>
        </p:txBody>
      </p:sp>
    </p:spTree>
    <p:extLst>
      <p:ext uri="{BB962C8B-B14F-4D97-AF65-F5344CB8AC3E}">
        <p14:creationId xmlns:p14="http://schemas.microsoft.com/office/powerpoint/2010/main" val="7479618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Produkcja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419568" y="1303429"/>
            <a:ext cx="11226472" cy="51074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Przy pracy używamy trybu </a:t>
            </a:r>
            <a:r>
              <a:rPr lang="pl-PL" err="1" smtClean="0"/>
              <a:t>developmentu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Każdy </a:t>
            </a:r>
            <a:r>
              <a:rPr lang="pl-PL" err="1" smtClean="0"/>
              <a:t>request</a:t>
            </a:r>
            <a:r>
              <a:rPr lang="pl-PL" smtClean="0"/>
              <a:t> powoduje skanowanie obszaru roboczego w poszukiwaniu zmian, obniża to wydajność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Tworzenie artefaktu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Klucz aplikacji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dist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Uruchomienie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 smtClean="0"/>
              <a:t>unzip</a:t>
            </a:r>
            <a:r>
              <a:rPr lang="pl-PL" smtClean="0"/>
              <a:t> my-first-app-1.0.zip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my-first-app-1.0/bin/my-</a:t>
            </a:r>
            <a:r>
              <a:rPr lang="pl-PL" err="1" smtClean="0"/>
              <a:t>first</a:t>
            </a:r>
            <a:r>
              <a:rPr lang="pl-PL" smtClean="0"/>
              <a:t>-</a:t>
            </a:r>
            <a:r>
              <a:rPr lang="pl-PL" err="1" smtClean="0"/>
              <a:t>app</a:t>
            </a:r>
            <a:r>
              <a:rPr lang="pl-PL" smtClean="0"/>
              <a:t> </a:t>
            </a:r>
            <a:r>
              <a:rPr lang="pl-PL"/>
              <a:t>-</a:t>
            </a:r>
            <a:r>
              <a:rPr lang="pl-PL" err="1"/>
              <a:t>Dplay.crypto.secret</a:t>
            </a:r>
            <a:r>
              <a:rPr lang="pl-PL"/>
              <a:t>=</a:t>
            </a:r>
            <a:r>
              <a:rPr lang="pl-PL" err="1"/>
              <a:t>abcdefghijk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47822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Produkcja – klucz aplikacji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419568" y="1303429"/>
            <a:ext cx="11226472" cy="51074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Podpisywanie sesji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err="1" smtClean="0"/>
              <a:t>Tokeny</a:t>
            </a:r>
            <a:r>
              <a:rPr lang="pl-PL" smtClean="0"/>
              <a:t> CSRF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err="1" smtClean="0"/>
              <a:t>Enkrypcja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/>
          </a:p>
          <a:p>
            <a:r>
              <a:rPr lang="pl-PL" smtClean="0"/>
              <a:t>Generacja: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./</a:t>
            </a:r>
            <a:r>
              <a:rPr lang="pl-PL" b="1" err="1" smtClean="0"/>
              <a:t>playGenerateSecret</a:t>
            </a:r>
            <a:endParaRPr lang="pl-PL" b="1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./</a:t>
            </a:r>
            <a:r>
              <a:rPr lang="pl-PL" b="1" err="1"/>
              <a:t>playUpdateSecret</a:t>
            </a:r>
            <a:endParaRPr lang="pl-PL" b="1" smtClean="0"/>
          </a:p>
        </p:txBody>
      </p:sp>
    </p:spTree>
    <p:extLst>
      <p:ext uri="{BB962C8B-B14F-4D97-AF65-F5344CB8AC3E}">
        <p14:creationId xmlns:p14="http://schemas.microsoft.com/office/powerpoint/2010/main" val="34345528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Produkcja – klucz aplikacji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419568" y="1303429"/>
            <a:ext cx="11226472" cy="5107419"/>
          </a:xfrm>
        </p:spPr>
        <p:txBody>
          <a:bodyPr>
            <a:normAutofit fontScale="92500"/>
          </a:bodyPr>
          <a:lstStyle/>
          <a:p>
            <a:r>
              <a:rPr lang="pl-PL" smtClean="0"/>
              <a:t>Domyślnie przechowywany w </a:t>
            </a:r>
            <a:r>
              <a:rPr lang="pl-PL" b="1" err="1" smtClean="0"/>
              <a:t>application.conf</a:t>
            </a:r>
            <a:r>
              <a:rPr lang="pl-PL" smtClean="0"/>
              <a:t> pod kluczem </a:t>
            </a:r>
            <a:r>
              <a:rPr lang="pl-PL" b="1" err="1" smtClean="0"/>
              <a:t>play.crypto.secret</a:t>
            </a:r>
            <a:endParaRPr lang="pl-PL" smtClean="0"/>
          </a:p>
          <a:p>
            <a:r>
              <a:rPr lang="pl-PL" smtClean="0"/>
              <a:t>Alternatywy: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Skrypt startowy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/</a:t>
            </a:r>
            <a:r>
              <a:rPr lang="pl-PL" err="1"/>
              <a:t>path</a:t>
            </a:r>
            <a:r>
              <a:rPr lang="pl-PL"/>
              <a:t>/to/</a:t>
            </a:r>
            <a:r>
              <a:rPr lang="pl-PL" err="1"/>
              <a:t>yourapp</a:t>
            </a:r>
            <a:r>
              <a:rPr lang="pl-PL"/>
              <a:t>/bin/</a:t>
            </a:r>
            <a:r>
              <a:rPr lang="pl-PL" err="1"/>
              <a:t>yourapp</a:t>
            </a:r>
            <a:r>
              <a:rPr lang="pl-PL"/>
              <a:t> -</a:t>
            </a:r>
            <a:r>
              <a:rPr lang="pl-PL" err="1"/>
              <a:t>Dplay.crypto.secret</a:t>
            </a:r>
            <a:r>
              <a:rPr lang="pl-PL"/>
              <a:t>="QCY?tAnfk?aZ?iwrNwnxIlR6CTf:G3gf:90Latabg@5241AB`R5W:1uDFN];</a:t>
            </a:r>
            <a:r>
              <a:rPr lang="pl-PL" err="1"/>
              <a:t>Ik@n</a:t>
            </a:r>
            <a:r>
              <a:rPr lang="pl-PL"/>
              <a:t>"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Zmienne środowiskowe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play.crypto.secret</a:t>
            </a:r>
            <a:r>
              <a:rPr lang="pl-PL"/>
              <a:t>="</a:t>
            </a:r>
            <a:r>
              <a:rPr lang="pl-PL" err="1"/>
              <a:t>changeme</a:t>
            </a:r>
            <a:r>
              <a:rPr lang="pl-PL"/>
              <a:t>" </a:t>
            </a:r>
            <a:r>
              <a:rPr lang="pl-PL" err="1"/>
              <a:t>play.crypto.secret</a:t>
            </a:r>
            <a:r>
              <a:rPr lang="pl-PL"/>
              <a:t>=${?APPLICATION_SECRET}</a:t>
            </a:r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Importowany plik konfiguracyjny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err="1"/>
              <a:t>include</a:t>
            </a:r>
            <a:r>
              <a:rPr lang="pl-PL"/>
              <a:t> "</a:t>
            </a:r>
            <a:r>
              <a:rPr lang="pl-PL" err="1"/>
              <a:t>application</a:t>
            </a:r>
            <a:r>
              <a:rPr lang="pl-PL"/>
              <a:t>" </a:t>
            </a:r>
            <a:r>
              <a:rPr lang="pl-PL" err="1"/>
              <a:t>play.crypto.secret</a:t>
            </a:r>
            <a:r>
              <a:rPr lang="pl-PL"/>
              <a:t>="QCY?tAnfk?aZ?iwrNwnxIlR6CTf:G3gf:90Latabg@5241AB`R5W:1uDFN];</a:t>
            </a:r>
            <a:r>
              <a:rPr lang="pl-PL" err="1" smtClean="0"/>
              <a:t>Ik@n</a:t>
            </a:r>
            <a:r>
              <a:rPr lang="pl-PL" smtClean="0"/>
              <a:t>„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/>
              <a:t>/</a:t>
            </a:r>
            <a:r>
              <a:rPr lang="pl-PL" err="1"/>
              <a:t>path</a:t>
            </a:r>
            <a:r>
              <a:rPr lang="pl-PL"/>
              <a:t>/to/</a:t>
            </a:r>
            <a:r>
              <a:rPr lang="pl-PL" err="1"/>
              <a:t>yourapp</a:t>
            </a:r>
            <a:r>
              <a:rPr lang="pl-PL"/>
              <a:t>/bin/</a:t>
            </a:r>
            <a:r>
              <a:rPr lang="pl-PL" err="1"/>
              <a:t>yourapp</a:t>
            </a:r>
            <a:r>
              <a:rPr lang="pl-PL"/>
              <a:t> -</a:t>
            </a:r>
            <a:r>
              <a:rPr lang="pl-PL" err="1"/>
              <a:t>Dconfig.file</a:t>
            </a:r>
            <a:r>
              <a:rPr lang="pl-PL"/>
              <a:t>=/</a:t>
            </a:r>
            <a:r>
              <a:rPr lang="pl-PL" err="1"/>
              <a:t>path</a:t>
            </a:r>
            <a:r>
              <a:rPr lang="pl-PL"/>
              <a:t>/to/</a:t>
            </a:r>
            <a:r>
              <a:rPr lang="pl-PL" err="1"/>
              <a:t>production.conf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17469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Produkcja – test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4"/>
          </p:nvPr>
        </p:nvSpPr>
        <p:spPr>
          <a:xfrm>
            <a:off x="419568" y="1303429"/>
            <a:ext cx="11226472" cy="510741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Uruchomienie bez dystrybucji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$</a:t>
            </a:r>
            <a:r>
              <a:rPr lang="pl-PL" err="1" smtClean="0"/>
              <a:t>activator</a:t>
            </a:r>
            <a:r>
              <a:rPr lang="pl-PL" smtClean="0"/>
              <a:t> </a:t>
            </a:r>
            <a:r>
              <a:rPr lang="pl-PL" err="1"/>
              <a:t>clean</a:t>
            </a:r>
            <a:r>
              <a:rPr lang="pl-PL"/>
              <a:t> </a:t>
            </a:r>
            <a:r>
              <a:rPr lang="pl-PL" err="1" smtClean="0"/>
              <a:t>stage</a:t>
            </a:r>
            <a:endParaRPr lang="pl-PL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$target/</a:t>
            </a:r>
            <a:r>
              <a:rPr lang="pl-PL" err="1" smtClean="0"/>
              <a:t>universal</a:t>
            </a:r>
            <a:r>
              <a:rPr lang="pl-PL" smtClean="0"/>
              <a:t>/</a:t>
            </a:r>
            <a:r>
              <a:rPr lang="pl-PL" err="1" smtClean="0"/>
              <a:t>stage</a:t>
            </a:r>
            <a:r>
              <a:rPr lang="pl-PL" smtClean="0"/>
              <a:t>/bin/my-</a:t>
            </a:r>
            <a:r>
              <a:rPr lang="pl-PL" err="1" smtClean="0"/>
              <a:t>first</a:t>
            </a:r>
            <a:r>
              <a:rPr lang="pl-PL" smtClean="0"/>
              <a:t>-</a:t>
            </a:r>
            <a:r>
              <a:rPr lang="pl-PL" err="1" smtClean="0"/>
              <a:t>app</a:t>
            </a:r>
            <a:r>
              <a:rPr lang="pl-PL" smtClean="0"/>
              <a:t> </a:t>
            </a:r>
            <a:r>
              <a:rPr lang="pl-PL"/>
              <a:t>-</a:t>
            </a:r>
            <a:r>
              <a:rPr lang="pl-PL" err="1"/>
              <a:t>Dplay.crypto.secret</a:t>
            </a:r>
            <a:r>
              <a:rPr lang="pl-PL"/>
              <a:t>=</a:t>
            </a:r>
            <a:r>
              <a:rPr lang="pl-PL" err="1"/>
              <a:t>abcdefghijk</a:t>
            </a:r>
            <a:endParaRPr lang="pl-PL" smtClean="0"/>
          </a:p>
          <a:p>
            <a:pPr lvl="1"/>
            <a:endParaRPr lang="pl-PL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mtClean="0"/>
              <a:t>Instancja testowa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mtClean="0"/>
              <a:t>$</a:t>
            </a:r>
            <a:r>
              <a:rPr lang="pl-PL" err="1" smtClean="0"/>
              <a:t>testProd</a:t>
            </a:r>
            <a:endParaRPr lang="pl-PL"/>
          </a:p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9040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CAP raz jeszcze</a:t>
            </a:r>
            <a:endParaRPr lang="pl-PL"/>
          </a:p>
        </p:txBody>
      </p:sp>
      <p:pic>
        <p:nvPicPr>
          <p:cNvPr id="1026" name="Picture 2" descr="C:\Users\michal.jedryszka\Desktop\sda\large_media_httpfarm5static_mevI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998" y="1266092"/>
            <a:ext cx="7047244" cy="52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7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DA - play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dacademy" id="{67893016-66CC-4482-A66D-1B54E2F35FCD}" vid="{1650B47F-78C2-4EEF-8853-D723D0A5DEA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SDA - play</Template>
  <TotalTime>3966</TotalTime>
  <Words>3273</Words>
  <Application>Microsoft Office PowerPoint</Application>
  <PresentationFormat>Niestandardowy</PresentationFormat>
  <Paragraphs>994</Paragraphs>
  <Slides>89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89</vt:i4>
      </vt:variant>
    </vt:vector>
  </HeadingPairs>
  <TitlesOfParts>
    <vt:vector size="90" baseType="lpstr">
      <vt:lpstr>SDA - play</vt:lpstr>
      <vt:lpstr>Play</vt:lpstr>
      <vt:lpstr>Play założenia</vt:lpstr>
      <vt:lpstr>Co to jest WEB?</vt:lpstr>
      <vt:lpstr>Po co framework?</vt:lpstr>
      <vt:lpstr>Co dają frameworki</vt:lpstr>
      <vt:lpstr>Wyższa jakość – kod</vt:lpstr>
      <vt:lpstr>Wyższa jakość - dane</vt:lpstr>
      <vt:lpstr>Dane - organizacja</vt:lpstr>
      <vt:lpstr>CAP raz jeszcze</vt:lpstr>
      <vt:lpstr>Play - wzorce</vt:lpstr>
      <vt:lpstr>Play - technologie</vt:lpstr>
      <vt:lpstr>Instalacja</vt:lpstr>
      <vt:lpstr>Play aktywator</vt:lpstr>
      <vt:lpstr>Play z eclipse</vt:lpstr>
      <vt:lpstr>Struktura katalogów</vt:lpstr>
      <vt:lpstr>Podejście asynchroniczne</vt:lpstr>
      <vt:lpstr>EssentialAction</vt:lpstr>
      <vt:lpstr>Akcje, kontrolery, rezultaty</vt:lpstr>
      <vt:lpstr>Routing</vt:lpstr>
      <vt:lpstr>Routing przykłady</vt:lpstr>
      <vt:lpstr>Manipulowanie odpowiedzią</vt:lpstr>
      <vt:lpstr>Sesja</vt:lpstr>
      <vt:lpstr>Flash scope</vt:lpstr>
      <vt:lpstr>Sesja w praktyce</vt:lpstr>
      <vt:lpstr>Flash scope w praktyce</vt:lpstr>
      <vt:lpstr>Cache</vt:lpstr>
      <vt:lpstr>Cache - użycie</vt:lpstr>
      <vt:lpstr>Guice</vt:lpstr>
      <vt:lpstr>Guice – cykl życia</vt:lpstr>
      <vt:lpstr>Guice – powiązania</vt:lpstr>
      <vt:lpstr>Formularze</vt:lpstr>
      <vt:lpstr>Formularze c. d.</vt:lpstr>
      <vt:lpstr>Ciało żądania</vt:lpstr>
      <vt:lpstr>BodyParser w praktyce</vt:lpstr>
      <vt:lpstr>Kompozycja akcji</vt:lpstr>
      <vt:lpstr>Kompozycja akcji – przykład aspektu</vt:lpstr>
      <vt:lpstr>Kompozycja akcji – przekazanie obiektu</vt:lpstr>
      <vt:lpstr>Kreacja akcji</vt:lpstr>
      <vt:lpstr>HttpRequestHandler</vt:lpstr>
      <vt:lpstr>Filtry</vt:lpstr>
      <vt:lpstr>Filtry implementacja</vt:lpstr>
      <vt:lpstr>Obsługa błędów</vt:lpstr>
      <vt:lpstr>Streaming</vt:lpstr>
      <vt:lpstr>Comet</vt:lpstr>
      <vt:lpstr>WebSockets</vt:lpstr>
      <vt:lpstr>Twirl</vt:lpstr>
      <vt:lpstr>Twirl - składnia</vt:lpstr>
      <vt:lpstr>Twirl - składnia</vt:lpstr>
      <vt:lpstr>Twirl – użycie szblonu</vt:lpstr>
      <vt:lpstr>Twirl - parametry</vt:lpstr>
      <vt:lpstr>Formularze - walidacja</vt:lpstr>
      <vt:lpstr>Formularze - Twirl</vt:lpstr>
      <vt:lpstr>Dekoracja tagów</vt:lpstr>
      <vt:lpstr>Własny dekorator</vt:lpstr>
      <vt:lpstr>Cross Site Request Forgery</vt:lpstr>
      <vt:lpstr>Json</vt:lpstr>
      <vt:lpstr>Json - przydatne</vt:lpstr>
      <vt:lpstr>Xml</vt:lpstr>
      <vt:lpstr>Fileupload</vt:lpstr>
      <vt:lpstr>JDBC</vt:lpstr>
      <vt:lpstr>JDBC - użycie</vt:lpstr>
      <vt:lpstr>Ebean</vt:lpstr>
      <vt:lpstr>Ebean - przykładowy model</vt:lpstr>
      <vt:lpstr>Ebean - transakcje</vt:lpstr>
      <vt:lpstr>Ebean – transakcje ręczne</vt:lpstr>
      <vt:lpstr>JPA</vt:lpstr>
      <vt:lpstr>JPA - użycie</vt:lpstr>
      <vt:lpstr>Evolutions</vt:lpstr>
      <vt:lpstr>WebServices</vt:lpstr>
      <vt:lpstr>WebServices - żądanie</vt:lpstr>
      <vt:lpstr>WebServices - odpowiedź</vt:lpstr>
      <vt:lpstr>Internacjonalizacja</vt:lpstr>
      <vt:lpstr>Testowanie jednostkowe</vt:lpstr>
      <vt:lpstr>Testowanie funkcjonalne</vt:lpstr>
      <vt:lpstr>Logowanie</vt:lpstr>
      <vt:lpstr>Logowanie - użycie</vt:lpstr>
      <vt:lpstr>Środowisko budowania</vt:lpstr>
      <vt:lpstr>Środowisko budowania - zależności</vt:lpstr>
      <vt:lpstr>Konfiguracja</vt:lpstr>
      <vt:lpstr>Konfiguracja ogólna</vt:lpstr>
      <vt:lpstr>Konfiguracja logowania</vt:lpstr>
      <vt:lpstr>Konfiguracja ogólna</vt:lpstr>
      <vt:lpstr>Moduły</vt:lpstr>
      <vt:lpstr>Moduły – przykład pac4j</vt:lpstr>
      <vt:lpstr>Zasoby statyczne</vt:lpstr>
      <vt:lpstr>Produkcja</vt:lpstr>
      <vt:lpstr>Produkcja – klucz aplikacji</vt:lpstr>
      <vt:lpstr>Produkcja – klucz aplikacji</vt:lpstr>
      <vt:lpstr>Produkcja – test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</dc:title>
  <dc:creator>Michal Jedryszka</dc:creator>
  <cp:lastModifiedBy>Michal Jedryszka</cp:lastModifiedBy>
  <cp:revision>522</cp:revision>
  <dcterms:created xsi:type="dcterms:W3CDTF">2016-08-02T19:24:37Z</dcterms:created>
  <dcterms:modified xsi:type="dcterms:W3CDTF">2016-08-17T08:03:30Z</dcterms:modified>
</cp:coreProperties>
</file>